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8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4BC"/>
    <a:srgbClr val="4B7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80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B4686-5718-4519-BD9D-7B31530A7423}" type="datetimeFigureOut">
              <a:rPr lang="pt-BR" smtClean="0"/>
              <a:t>28/07/2022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BFE0-A866-45FE-B9C7-AE6BB9391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03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BFE0-A866-45FE-B9C7-AE6BB9391C2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09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4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96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9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78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9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88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957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36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31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70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6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4DC9A9-BF50-428D-951A-F89C5EBB5826}" type="datetimeFigureOut">
              <a:rPr lang="pt-BR" smtClean="0"/>
              <a:pPr/>
              <a:t>28/07/2022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1905DA-2DA2-41D0-9D01-5B9241C32AA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ize.com.br/acordo-mercosul-uniao-europei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litize.com.br/entenda-o-brexit/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05816"/>
            <a:ext cx="9144000" cy="1831296"/>
          </a:xfrm>
          <a:noFill/>
        </p:spPr>
        <p:txBody>
          <a:bodyPr>
            <a:noAutofit/>
          </a:bodyPr>
          <a:lstStyle/>
          <a:p>
            <a:pPr algn="ctr"/>
            <a:r>
              <a:rPr lang="pt-BR" sz="4800" b="1" dirty="0"/>
              <a:t>UNIÃO EUROPEIA</a:t>
            </a:r>
            <a:br>
              <a:rPr lang="pt-BR" sz="4800" b="1" dirty="0"/>
            </a:br>
            <a:r>
              <a:rPr lang="pt-BR" sz="4800" b="1" dirty="0"/>
              <a:t>MERCOSUL</a:t>
            </a:r>
            <a:br>
              <a:rPr lang="pt-BR" sz="4800" b="1" dirty="0"/>
            </a:br>
            <a:r>
              <a:rPr lang="pt-BR" sz="4800" b="1" dirty="0"/>
              <a:t>EUA – CAN – MEX </a:t>
            </a:r>
            <a:endParaRPr lang="pt-BR" sz="48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746" y="-1"/>
            <a:ext cx="5720508" cy="204721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000250" y="5366505"/>
            <a:ext cx="5143500" cy="726793"/>
            <a:chOff x="2000232" y="4797152"/>
            <a:chExt cx="5143500" cy="726793"/>
          </a:xfrm>
        </p:grpSpPr>
        <p:sp>
          <p:nvSpPr>
            <p:cNvPr id="6" name="Subtítulo 2"/>
            <p:cNvSpPr txBox="1">
              <a:spLocks/>
            </p:cNvSpPr>
            <p:nvPr/>
          </p:nvSpPr>
          <p:spPr>
            <a:xfrm>
              <a:off x="2000232" y="4797152"/>
              <a:ext cx="5143500" cy="321471"/>
            </a:xfrm>
            <a:prstGeom prst="rect">
              <a:avLst/>
            </a:prstGeom>
          </p:spPr>
          <p:txBody>
            <a:bodyPr vert="horz" lIns="51435" tIns="25718" rIns="51435" bIns="25718" rtlCol="0">
              <a:no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Prof. Felipe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http://abre.ai/geografiafacil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                     : Minuto Geográfico</a:t>
              </a:r>
            </a:p>
            <a:p>
              <a:pPr algn="ctr">
                <a:spcBef>
                  <a:spcPct val="20000"/>
                </a:spcBef>
                <a:defRPr/>
              </a:pPr>
              <a:endParaRPr lang="pt-BR" sz="1350" dirty="0">
                <a:solidFill>
                  <a:schemeClr val="tx1">
                    <a:tint val="75000"/>
                  </a:schemeClr>
                </a:solidFill>
              </a:endParaRPr>
            </a:p>
          </p:txBody>
        </p:sp>
        <p:pic>
          <p:nvPicPr>
            <p:cNvPr id="9" name="Picture 2" descr="Google looks to be preparing a new YouTube streaming service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937" t="43133" r="34957" b="42978"/>
            <a:stretch/>
          </p:blipFill>
          <p:spPr bwMode="auto">
            <a:xfrm>
              <a:off x="3426245" y="5299920"/>
              <a:ext cx="864096" cy="2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629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MERCOSUL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928670"/>
            <a:ext cx="50760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LINHA DO TEMPO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t-BR" dirty="0"/>
              <a:t>- Em 1991 é assinado o Tratado de Assunção que dá inicio oficial ao MERCOSUL;</a:t>
            </a:r>
          </a:p>
          <a:p>
            <a:endParaRPr lang="pt-BR" dirty="0"/>
          </a:p>
          <a:p>
            <a:r>
              <a:rPr lang="pt-BR" dirty="0"/>
              <a:t>    - Em 1994 é assinado o Tratado de Ouro Preto com a organização da estrutura organizacional do bloco;</a:t>
            </a:r>
          </a:p>
          <a:p>
            <a:endParaRPr lang="pt-BR" dirty="0"/>
          </a:p>
          <a:p>
            <a:r>
              <a:rPr lang="pt-BR" dirty="0"/>
              <a:t>    - Em 1998 é assinado o Protocolo de </a:t>
            </a:r>
            <a:r>
              <a:rPr lang="pt-BR" dirty="0" err="1"/>
              <a:t>Ushuaia</a:t>
            </a:r>
            <a:r>
              <a:rPr lang="pt-BR" dirty="0"/>
              <a:t> com o compromisso democrático entre os membros;</a:t>
            </a:r>
          </a:p>
          <a:p>
            <a:endParaRPr lang="pt-BR" dirty="0"/>
          </a:p>
          <a:p>
            <a:r>
              <a:rPr lang="pt-BR" dirty="0"/>
              <a:t>    - Em 2005 foram criados o Fundo para a Convergência Estrutural do MERCOSUL (FOCEM) e o Parlamento do MERCOSUL (PARLASUL);</a:t>
            </a:r>
          </a:p>
          <a:p>
            <a:endParaRPr lang="pt-BR" dirty="0"/>
          </a:p>
          <a:p>
            <a:r>
              <a:rPr lang="pt-BR" dirty="0"/>
              <a:t>    - Em 2006 a Venezuela entra no bloco (suspensa desde 2017);</a:t>
            </a:r>
          </a:p>
          <a:p>
            <a:r>
              <a:rPr lang="pt-BR" dirty="0"/>
              <a:t>    </a:t>
            </a:r>
          </a:p>
          <a:p>
            <a:r>
              <a:rPr lang="pt-BR" dirty="0"/>
              <a:t>    - Em 2015 a Bolívia entra no bloco (em processo de adesão).                                       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819514" y="472514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Emblema oficial do MERCOSUL</a:t>
            </a:r>
          </a:p>
        </p:txBody>
      </p:sp>
      <p:pic>
        <p:nvPicPr>
          <p:cNvPr id="1028" name="Picture 4" descr="Bandeira do Mercado Comum do Sul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647156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8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7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ortugaldigital.com.br/wp-content/uploads/2017/12/MercosulMapaFotoG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30815" r="7042" b="8583"/>
          <a:stretch/>
        </p:blipFill>
        <p:spPr bwMode="auto">
          <a:xfrm>
            <a:off x="4057799" y="824518"/>
            <a:ext cx="4528391" cy="45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ercosur.int/wp-content/uploads/2020/05/SECEM3-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4" y="34739"/>
            <a:ext cx="3275599" cy="3275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mercosur.int/wp-content/uploads/2020/05/SECEM2-P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4" y="3429000"/>
            <a:ext cx="3275599" cy="3275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499992" y="116632"/>
            <a:ext cx="564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MERCOSUL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057799" y="5517232"/>
            <a:ext cx="4857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relação comercial entre os membros apresenta Taxa Externa Comum, mas não existe uma zona de livre circulação de mercadorias.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59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ACORDO UNIÃO EUROPEIA – MERCOSUL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996399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/>
              <a:t>- O acordo entre os dois blocos, se acontecer, será o maior acordo entre blocos econômicos já existente;</a:t>
            </a:r>
          </a:p>
          <a:p>
            <a:endParaRPr lang="pt-BR" sz="2400" dirty="0">
              <a:sym typeface="Wingdings" pitchFamily="2" charset="2"/>
            </a:endParaRPr>
          </a:p>
          <a:p>
            <a:r>
              <a:rPr lang="pt-BR" sz="2400" dirty="0">
                <a:sym typeface="Wingdings" pitchFamily="2" charset="2"/>
              </a:rPr>
              <a:t> - Isso não quer dizer que o acordo está valendo! Ele ainda precisa ser ratificado pelos parlamentos dos países do MERCOSUL e pelo Parlamento Europeu;</a:t>
            </a:r>
          </a:p>
          <a:p>
            <a:endParaRPr lang="pt-BR" sz="2400" dirty="0">
              <a:sym typeface="Wingdings" pitchFamily="2" charset="2"/>
            </a:endParaRPr>
          </a:p>
          <a:p>
            <a:r>
              <a:rPr lang="pt-BR" sz="2400" dirty="0">
                <a:sym typeface="Wingdings" pitchFamily="2" charset="2"/>
              </a:rPr>
              <a:t> - É aí que mora o problema! Dos dois lados existem grupos resistentes ao acordo com os seguintes argumentos principais:</a:t>
            </a:r>
            <a:r>
              <a:rPr lang="pt-BR" sz="2000" dirty="0"/>
              <a:t>                                        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4797152"/>
            <a:ext cx="316835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 AMBIENTE</a:t>
            </a:r>
            <a:endParaRPr lang="pt-BR" sz="2800" dirty="0">
              <a:sym typeface="Wingdings" pitchFamily="2" charset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87824" y="5661248"/>
            <a:ext cx="316835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</a:t>
            </a:r>
            <a:endParaRPr lang="pt-BR" sz="2800" dirty="0">
              <a:sym typeface="Wingdings" pitchFamily="2" charset="2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4797152"/>
            <a:ext cx="316835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INDÚSTRIA</a:t>
            </a:r>
            <a:endParaRPr lang="pt-BR" sz="2800" dirty="0">
              <a:sym typeface="Wingdings" pitchFamily="2" charset="2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756" y="6444044"/>
            <a:ext cx="896448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TEXTO SOBRE O ASSUNTO: </a:t>
            </a:r>
            <a:r>
              <a:rPr lang="pt-BR" dirty="0">
                <a:hlinkClick r:id="rId2"/>
              </a:rPr>
              <a:t>https://www.politize.com.br/acordo-mercosul-uniao-europeia/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198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EUA – CAN – MEX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926" y="1196752"/>
            <a:ext cx="91330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NAFTA: </a:t>
            </a:r>
            <a:r>
              <a:rPr lang="en-US" sz="2400" dirty="0"/>
              <a:t>North American Free Trade Agreement </a:t>
            </a:r>
            <a:r>
              <a:rPr lang="en-US" sz="2400" dirty="0" err="1"/>
              <a:t>foi</a:t>
            </a:r>
            <a:r>
              <a:rPr lang="en-US" sz="2400" dirty="0"/>
              <a:t> um </a:t>
            </a:r>
            <a:r>
              <a:rPr lang="en-US" sz="2400" dirty="0" err="1"/>
              <a:t>acordo</a:t>
            </a:r>
            <a:r>
              <a:rPr lang="en-US" sz="2400" dirty="0"/>
              <a:t> </a:t>
            </a:r>
            <a:r>
              <a:rPr lang="en-US" sz="2400" dirty="0" err="1"/>
              <a:t>comercial</a:t>
            </a:r>
            <a:r>
              <a:rPr lang="en-US" sz="2400" dirty="0"/>
              <a:t> entre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países</a:t>
            </a:r>
            <a:r>
              <a:rPr lang="en-US" sz="2400" dirty="0"/>
              <a:t> da </a:t>
            </a:r>
            <a:r>
              <a:rPr lang="en-US" sz="2400" dirty="0" err="1"/>
              <a:t>América</a:t>
            </a:r>
            <a:r>
              <a:rPr lang="en-US" sz="2400" dirty="0"/>
              <a:t> do Norte (EUA, Canada e México).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previa</a:t>
            </a:r>
            <a:r>
              <a:rPr lang="en-US" sz="2400" dirty="0"/>
              <a:t> </a:t>
            </a:r>
            <a:r>
              <a:rPr lang="en-US" sz="2400" dirty="0" err="1"/>
              <a:t>acordos</a:t>
            </a:r>
            <a:r>
              <a:rPr lang="en-US" sz="2400" dirty="0"/>
              <a:t> </a:t>
            </a:r>
            <a:r>
              <a:rPr lang="en-US" sz="2400" dirty="0" err="1"/>
              <a:t>comerciais</a:t>
            </a:r>
            <a:r>
              <a:rPr lang="en-US" sz="2400" dirty="0"/>
              <a:t> entre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três</a:t>
            </a:r>
            <a:r>
              <a:rPr lang="en-US" sz="2400" dirty="0"/>
              <a:t> </a:t>
            </a:r>
            <a:r>
              <a:rPr lang="en-US" sz="2400" dirty="0" err="1"/>
              <a:t>países</a:t>
            </a:r>
            <a:r>
              <a:rPr lang="en-US" sz="2400" dirty="0"/>
              <a:t>, </a:t>
            </a:r>
            <a:r>
              <a:rPr lang="en-US" sz="2400" dirty="0" err="1"/>
              <a:t>porem</a:t>
            </a:r>
            <a:r>
              <a:rPr lang="en-US" sz="2400" dirty="0"/>
              <a:t> </a:t>
            </a:r>
            <a:r>
              <a:rPr lang="en-US" sz="2400" dirty="0" err="1"/>
              <a:t>nunca</a:t>
            </a:r>
            <a:r>
              <a:rPr lang="en-US" sz="2400" dirty="0"/>
              <a:t> </a:t>
            </a:r>
            <a:r>
              <a:rPr lang="en-US" sz="2400" dirty="0" err="1"/>
              <a:t>chegou</a:t>
            </a:r>
            <a:r>
              <a:rPr lang="en-US" sz="2400" dirty="0"/>
              <a:t> a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totalmente</a:t>
            </a:r>
            <a:r>
              <a:rPr lang="en-US" sz="2400" dirty="0"/>
              <a:t> </a:t>
            </a:r>
            <a:r>
              <a:rPr lang="en-US" sz="2400" dirty="0" err="1"/>
              <a:t>implementado</a:t>
            </a:r>
            <a:r>
              <a:rPr lang="en-US" sz="2400" dirty="0"/>
              <a:t>.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renovado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2018.</a:t>
            </a:r>
            <a:endParaRPr lang="pt-BR" sz="2400" dirty="0"/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USMCA: </a:t>
            </a:r>
            <a:r>
              <a:rPr lang="pt-BR" sz="2400" dirty="0"/>
              <a:t>Esse foi o acordo comercial que substituiu o NAFTA em 2018. Ele surgiu a partir de críticas do governo </a:t>
            </a:r>
            <a:r>
              <a:rPr lang="pt-BR" sz="2400" dirty="0" err="1"/>
              <a:t>Trump</a:t>
            </a:r>
            <a:r>
              <a:rPr lang="pt-BR" sz="2400" dirty="0"/>
              <a:t> sobre o antigo acordo comercial e foi construído por pressão dos Estados Unidos. Tem um prazo de validade para acabar: 16 anos.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ALCA: </a:t>
            </a:r>
            <a:r>
              <a:rPr lang="pt-BR" sz="2400" dirty="0"/>
              <a:t>Foi uma proposta feita pelos Estados Unidos de unir 34 países americanos em torno de um único acordo comercial de redução de tarifas alfandegárias. Não saiu da proposta.</a:t>
            </a:r>
            <a:r>
              <a:rPr lang="pt-BR" sz="2000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198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ção: Reprodu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190"/>
            <a:ext cx="9144000" cy="68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3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UNIÃO EUROPÉIA</a:t>
            </a:r>
          </a:p>
        </p:txBody>
      </p:sp>
      <p:pic>
        <p:nvPicPr>
          <p:cNvPr id="9218" name="Picture 2" descr="http://ludi-network.eu/wp-content/uploads/2015/04/eu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67" y="908720"/>
            <a:ext cx="257176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0" name="Picture 2" descr="http://4.bp.blogspot.com/-XZ1lA53LRQI/T5R-ZVYzp3I/AAAAAAAABTw/psg6JjeLVgo/s1600/mapaEurop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35893"/>
            <a:ext cx="6215106" cy="517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2882432" y="1913304"/>
            <a:ext cx="350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Países membros da União Européia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 t="6875" r="71484" b="47500"/>
          <a:stretch>
            <a:fillRect/>
          </a:stretch>
        </p:blipFill>
        <p:spPr bwMode="auto">
          <a:xfrm>
            <a:off x="339299" y="3717032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ector de seta reta 2"/>
          <p:cNvCxnSpPr/>
          <p:nvPr/>
        </p:nvCxnSpPr>
        <p:spPr>
          <a:xfrm>
            <a:off x="4067944" y="2924944"/>
            <a:ext cx="28803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393097" y="2598459"/>
            <a:ext cx="128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UNIÃO EUROPÉIA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92867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UNIÃO EUROPÉIA (UE)?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/>
              <a:t>- A UE é um bloco econômico formado por 27 países membros. É considerado o bloco econômico mais antigo ainda em atividade.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 FORMOU?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/>
              <a:t>- A formação da União Européia data do pós segunda guerra mundial. </a:t>
            </a:r>
          </a:p>
          <a:p>
            <a:endParaRPr lang="pt-BR" dirty="0"/>
          </a:p>
          <a:p>
            <a:r>
              <a:rPr lang="pt-BR" dirty="0"/>
              <a:t> - A partir do fim da guerra vários acordos foram feitos por países europeus:</a:t>
            </a:r>
          </a:p>
          <a:p>
            <a:r>
              <a:rPr lang="pt-BR" dirty="0"/>
              <a:t>     - Tratado de Bruxelas</a:t>
            </a:r>
          </a:p>
          <a:p>
            <a:r>
              <a:rPr lang="pt-BR" dirty="0"/>
              <a:t>     - Tratado de Paris (Comunidade Europeia do Carvão e do Aço – CECA)</a:t>
            </a:r>
          </a:p>
          <a:p>
            <a:r>
              <a:rPr lang="pt-BR" dirty="0"/>
              <a:t>     - Tratado de Roma (Comunidade Econômica Européia – CEE)</a:t>
            </a:r>
          </a:p>
          <a:p>
            <a:r>
              <a:rPr lang="pt-BR" dirty="0"/>
              <a:t>     - Acordo de </a:t>
            </a:r>
            <a:r>
              <a:rPr lang="pt-BR" dirty="0" err="1"/>
              <a:t>Schengen</a:t>
            </a:r>
            <a:endParaRPr lang="pt-BR" dirty="0"/>
          </a:p>
          <a:p>
            <a:r>
              <a:rPr lang="pt-BR" dirty="0"/>
              <a:t>     - Tratado de </a:t>
            </a:r>
            <a:r>
              <a:rPr lang="pt-BR" dirty="0" err="1"/>
              <a:t>Maastricht</a:t>
            </a:r>
            <a:endParaRPr lang="pt-BR" dirty="0"/>
          </a:p>
          <a:p>
            <a:r>
              <a:rPr lang="pt-BR" dirty="0"/>
              <a:t>     - Outros tratados posteriores (Amsterdam, Nice e Lisboa)</a:t>
            </a:r>
          </a:p>
          <a:p>
            <a:endParaRPr lang="pt-BR" dirty="0"/>
          </a:p>
          <a:p>
            <a:r>
              <a:rPr lang="pt-BR" dirty="0"/>
              <a:t> - Esses acordos deram origem às bases da União Européia que se estabeleceu com esse nome a partir de 1993.</a:t>
            </a:r>
          </a:p>
          <a:p>
            <a:r>
              <a:rPr lang="pt-BR" dirty="0"/>
              <a:t>                                      </a:t>
            </a:r>
          </a:p>
          <a:p>
            <a:r>
              <a:rPr lang="pt-BR" dirty="0"/>
              <a:t>               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UNIÃO EUROPÉIA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928670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Tratado de Bruxelas</a:t>
            </a:r>
          </a:p>
          <a:p>
            <a:r>
              <a:rPr lang="pt-BR" dirty="0"/>
              <a:t>Acordo de defesa mútua entre os países membros (Reino Unido, França, Bélgica, Luxemburgo e Holanda).   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Tratado de Paris (Comunidade Europeia do Carvão e do Aço – CECA)</a:t>
            </a:r>
          </a:p>
          <a:p>
            <a:r>
              <a:rPr lang="pt-BR" dirty="0"/>
              <a:t>Livre circulação e regras para o carvão e aço nos países membros (França, Itália, Bélgica, Luxemburgo, Holanda e Alemanha).   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Tratado de Roma (Comunidade Econômica Européia – CEE)</a:t>
            </a:r>
          </a:p>
          <a:p>
            <a:r>
              <a:rPr lang="pt-BR" dirty="0"/>
              <a:t>Criação de mercado comum com impostos alfandegários semelhantes entre os países membros (França, Itália, Alemanha, Bélgica, Holanda e Luxemburgo). Criação de instituições e políticas comuns para o desenvolvimento econômico desses países. 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Acordo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Schengen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/>
              <a:t>Acordo que permite a livre circulação de pessoas nos países membros.  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Tratado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Maastricht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/>
              <a:t>Criada oficialmente a União Européia e lançadas as bases para a criação do Euro.   </a:t>
            </a:r>
          </a:p>
          <a:p>
            <a:endParaRPr lang="pt-BR" dirty="0"/>
          </a:p>
          <a:p>
            <a:r>
              <a:rPr lang="pt-BR" dirty="0"/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UNIÃO EUROPÉIA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92867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OBJETIVOS DA UNIÃO EUROPÉIA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r>
              <a:rPr lang="pt-BR" sz="2000" dirty="0">
                <a:sym typeface="Wingdings" pitchFamily="2" charset="2"/>
              </a:rPr>
              <a:t>- Formar unidade política e econômica entre os países membros;</a:t>
            </a:r>
          </a:p>
          <a:p>
            <a:endParaRPr lang="pt-BR" sz="2000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   - Reduzir as desigualdades internas;</a:t>
            </a:r>
          </a:p>
          <a:p>
            <a:endParaRPr lang="pt-BR" sz="2000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   - Fomentar a paz e a harmonia;</a:t>
            </a:r>
          </a:p>
          <a:p>
            <a:endParaRPr lang="pt-BR" sz="2000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   - Melhorar as condições de comércio e trabalho;</a:t>
            </a:r>
          </a:p>
          <a:p>
            <a:endParaRPr lang="pt-BR" sz="2000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   - Permitir a livre circulação de bens e pessoas pelos países membros.</a:t>
            </a:r>
          </a:p>
          <a:p>
            <a:endParaRPr lang="pt-BR" sz="2000" dirty="0">
              <a:sym typeface="Wingdings" pitchFamily="2" charset="2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- CONDIÇÕES PARA ADESÃO À UNIÃO EUROPÉIA</a:t>
            </a:r>
          </a:p>
          <a:p>
            <a:pPr>
              <a:buFontTx/>
              <a:buChar char="-"/>
            </a:pPr>
            <a:endParaRPr lang="pt-BR" sz="2000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   - Ser uma democracia estável;</a:t>
            </a:r>
          </a:p>
          <a:p>
            <a:r>
              <a:rPr lang="pt-BR" sz="2000" dirty="0">
                <a:sym typeface="Wingdings" pitchFamily="2" charset="2"/>
              </a:rPr>
              <a:t>   </a:t>
            </a:r>
          </a:p>
          <a:p>
            <a:r>
              <a:rPr lang="pt-BR" sz="2000" dirty="0">
                <a:sym typeface="Wingdings" pitchFamily="2" charset="2"/>
              </a:rPr>
              <a:t>   - Ter uma economia capaz de competir na UE;</a:t>
            </a:r>
          </a:p>
          <a:p>
            <a:endParaRPr lang="pt-BR" sz="2000" dirty="0">
              <a:sym typeface="Wingdings" pitchFamily="2" charset="2"/>
            </a:endParaRPr>
          </a:p>
          <a:p>
            <a:r>
              <a:rPr lang="pt-BR" sz="2000" dirty="0">
                <a:sym typeface="Wingdings" pitchFamily="2" charset="2"/>
              </a:rPr>
              <a:t>   - Aderir às políticas comuns do bloco. </a:t>
            </a:r>
          </a:p>
          <a:p>
            <a:endParaRPr lang="pt-BR" dirty="0"/>
          </a:p>
          <a:p>
            <a:r>
              <a:rPr lang="pt-BR" dirty="0"/>
              <a:t>                                      </a:t>
            </a:r>
          </a:p>
          <a:p>
            <a:r>
              <a:rPr lang="pt-BR" dirty="0"/>
              <a:t>                       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UNIÃO EUROPÉIA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893033"/>
            <a:ext cx="5967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PRINCIPAIS PROBLEMAS ENFRENTADOS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t-BR" sz="2000" dirty="0"/>
              <a:t>- Desigualdade econômica entre os países membros;</a:t>
            </a:r>
          </a:p>
          <a:p>
            <a:endParaRPr lang="pt-BR" sz="2000" dirty="0"/>
          </a:p>
          <a:p>
            <a:r>
              <a:rPr lang="pt-BR" sz="2000" dirty="0"/>
              <a:t>    - Atuação de grupos separatistas e de partidos xenófobos;</a:t>
            </a:r>
          </a:p>
          <a:p>
            <a:endParaRPr lang="pt-BR" sz="2000" dirty="0"/>
          </a:p>
          <a:p>
            <a:r>
              <a:rPr lang="pt-BR" sz="2000" dirty="0"/>
              <a:t>    - Envelhecimento da população e alta nas taxas de desemprego;</a:t>
            </a:r>
          </a:p>
          <a:p>
            <a:endParaRPr lang="pt-BR" sz="2000" dirty="0"/>
          </a:p>
          <a:p>
            <a:r>
              <a:rPr lang="pt-BR" sz="2000" dirty="0"/>
              <a:t>    - Não adesão ao EURO por alguns países da UE (Exemplo: Reino Unido, Dinamarca e Suécia);</a:t>
            </a:r>
          </a:p>
          <a:p>
            <a:endParaRPr lang="pt-BR" sz="2000" dirty="0"/>
          </a:p>
          <a:p>
            <a:r>
              <a:rPr lang="pt-BR" sz="2000" dirty="0"/>
              <a:t>    - Medidas econômicas para a contenção do déficit público.</a:t>
            </a:r>
          </a:p>
          <a:p>
            <a:endParaRPr lang="pt-BR" sz="2000" dirty="0"/>
          </a:p>
          <a:p>
            <a:r>
              <a:rPr lang="pt-BR" sz="2000" dirty="0"/>
              <a:t>    - Desafios à integridade do bloco.</a:t>
            </a:r>
            <a:r>
              <a:rPr lang="pt-BR" dirty="0"/>
              <a:t>                                 </a:t>
            </a:r>
          </a:p>
        </p:txBody>
      </p:sp>
      <p:pic>
        <p:nvPicPr>
          <p:cNvPr id="62466" name="Picture 2" descr="https://upload.wikimedia.org/wikipedia/commons/7/75/European_Union_enlarge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950" y="891065"/>
            <a:ext cx="2617866" cy="259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8" name="Picture 4" descr="http://i.telegraph.co.uk/multimedia/archive/02220/gre_222047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639" y="4049477"/>
            <a:ext cx="3163038" cy="197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5759639" y="3507942"/>
            <a:ext cx="317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Evolução da União Européia desde sua criação.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55778" y="6104329"/>
            <a:ext cx="357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Manifestações na Grécia contra medidas econômicas.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99877" y="6479463"/>
            <a:ext cx="614424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dirty="0"/>
              <a:t>TEXTO SOBRE O BREXIT: </a:t>
            </a:r>
            <a:r>
              <a:rPr lang="pt-BR" sz="1600" dirty="0">
                <a:hlinkClick r:id="rId5"/>
              </a:rPr>
              <a:t>https://www.politize.com.br/entenda-o-brexit/</a:t>
            </a:r>
            <a:endParaRPr lang="pt-BR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28662" y="857232"/>
            <a:ext cx="72866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(PUC-RIO) </a:t>
            </a: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</a:b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A organização observada no </a:t>
            </a:r>
            <a:r>
              <a:rPr lang="pt-BR" dirty="0" err="1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cartograma</a:t>
            </a: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representa: </a:t>
            </a: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(A) as nações européias que adotaram o Euro como moeda. </a:t>
            </a: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(B) a atual composição regional da União Européia (UE). </a:t>
            </a: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(C) as forças militares dos EUA na Europa da Guerra Fria. </a:t>
            </a: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(D) o espaço militar europeu do século XXI (OTAN). </a:t>
            </a: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(E) as 25 nações mais ricas do continente europeu.</a:t>
            </a:r>
            <a:endParaRPr lang="pt-BR" sz="31400" dirty="0">
              <a:solidFill>
                <a:srgbClr val="22222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UNIÃO EUROPÉIA</a:t>
            </a:r>
          </a:p>
        </p:txBody>
      </p:sp>
      <p:pic>
        <p:nvPicPr>
          <p:cNvPr id="38916" name="Picture 4" descr="http://1.bp.blogspot.com/-DtFXOw2IZqE/UYDtVhOrn3I/AAAAAAAABxE/OmJP5f8EJIU/s320/UNIAOEUROPE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4645" y="1478582"/>
            <a:ext cx="3214710" cy="3307740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>
          <a:xfrm>
            <a:off x="1031096" y="571501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107521" y="785794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EXERCÍCIOS – BORA PRATICAR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UNIÃO EUROPÉIA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406" y="1309293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(UEPB) 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Assinale com V as proposições Verdadeiras e com F as Falsas, em relação à União Européia. 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( ) Este bloco econômico que passou a existir em 1992, e hoje conta com 25 países, teve sua origem com a criação da Comunidade Européia do Carvão e do Aço, da qual faziam parte, inicialmente, 6 países. 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( ) Após a ratificação de uma constituição para a União Européia, o Euro se tornou a moeda oficial de todo o bloco econômico. 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( ) A recusa da Turquia em ingressar na União Européia frustra a pretensão deste bloco em se aproximar do Oriente Médio e ter uma maior representação de muçulmanos em sua população. 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( ) O veto do ingresso dos países do Leste Europeu à União Européia deve-se ao fato de tais nações terem sido repúblicas socialistas. 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A seqüência correta das assertivas é: 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a) F V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              b) V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               c) F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                    d) V F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                  e) F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V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V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707904" y="599106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107521" y="785794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EXERCÍCIOS – BORA PRATICAR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7384" y="2043430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7384" y="300331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7384" y="3756116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7384" y="4482789"/>
            <a:ext cx="288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/>
              <a:t>UNIÃO EUROPÉIA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7006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Assinale qual alternativa abaixo NÃO representa as características da União Europeia.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a) livre circulação de pessoas, bens e mercadorias.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b) maior bloco econômico do mundo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c) impõe vários requisitos para a adesão de novos membros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d) tem o Euro como moeda oficial, porém não adotado por todos os países-membros.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e) é um Estado unificado e soberano sobre todo o território europeu.</a:t>
            </a:r>
          </a:p>
        </p:txBody>
      </p:sp>
      <p:sp>
        <p:nvSpPr>
          <p:cNvPr id="6" name="Elipse 5"/>
          <p:cNvSpPr/>
          <p:nvPr/>
        </p:nvSpPr>
        <p:spPr>
          <a:xfrm>
            <a:off x="21717" y="587727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107521" y="785794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EXERCÍCIOS – BORA PRATICAR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1286</Words>
  <Application>Microsoft Office PowerPoint</Application>
  <PresentationFormat>Apresentação na tela (4:3)</PresentationFormat>
  <Paragraphs>188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Retrospectiva</vt:lpstr>
      <vt:lpstr>UNIÃO EUROPEIA MERCOSUL EUA – CAN – MEX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ORIGEM E FORMA DE RELEVO</dc:title>
  <dc:creator>Darthvader</dc:creator>
  <cp:lastModifiedBy>Felipe Costa Abreu Lopes</cp:lastModifiedBy>
  <cp:revision>139</cp:revision>
  <dcterms:created xsi:type="dcterms:W3CDTF">2014-05-21T18:01:41Z</dcterms:created>
  <dcterms:modified xsi:type="dcterms:W3CDTF">2022-07-29T00:15:40Z</dcterms:modified>
</cp:coreProperties>
</file>