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56" r:id="rId2"/>
  </p:sldMasterIdLst>
  <p:sldIdLst>
    <p:sldId id="264" r:id="rId3"/>
    <p:sldId id="266" r:id="rId4"/>
    <p:sldId id="276" r:id="rId5"/>
    <p:sldId id="275" r:id="rId6"/>
    <p:sldId id="268" r:id="rId7"/>
    <p:sldId id="267" r:id="rId8"/>
    <p:sldId id="269" r:id="rId9"/>
    <p:sldId id="271" r:id="rId10"/>
    <p:sldId id="272" r:id="rId11"/>
    <p:sldId id="273" r:id="rId12"/>
    <p:sldId id="274" r:id="rId13"/>
    <p:sldId id="277" r:id="rId14"/>
    <p:sldId id="270" r:id="rId15"/>
    <p:sldId id="265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18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36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17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31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75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34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33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75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199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962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676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506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6011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8949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592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787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5863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480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812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4525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88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24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88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D967F-A795-4D24-A326-3D82BD719FB3}" type="datetimeFigureOut">
              <a:rPr lang="pt-BR" smtClean="0"/>
              <a:t>13/10/2022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F4DD3-1144-4D01-A4A7-4F0EE20D87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97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492896"/>
            <a:ext cx="9144000" cy="183129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pt-BR" sz="5400" b="1">
                <a:solidFill>
                  <a:schemeClr val="tx1"/>
                </a:solidFill>
              </a:rPr>
              <a:t>PRINCIPAIS CONFLITOS NA ÁFRICA – SEC XX e XXI</a:t>
            </a:r>
            <a:endParaRPr lang="pt-BR" sz="5400" b="1" dirty="0">
              <a:solidFill>
                <a:schemeClr val="tx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1746" y="-1"/>
            <a:ext cx="5720508" cy="2047217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2000250" y="5366505"/>
            <a:ext cx="5143500" cy="726793"/>
            <a:chOff x="2000232" y="4797152"/>
            <a:chExt cx="5143500" cy="726793"/>
          </a:xfrm>
        </p:grpSpPr>
        <p:sp>
          <p:nvSpPr>
            <p:cNvPr id="6" name="Subtítulo 2"/>
            <p:cNvSpPr txBox="1">
              <a:spLocks/>
            </p:cNvSpPr>
            <p:nvPr/>
          </p:nvSpPr>
          <p:spPr>
            <a:xfrm>
              <a:off x="2000232" y="4797152"/>
              <a:ext cx="5143500" cy="321471"/>
            </a:xfrm>
            <a:prstGeom prst="rect">
              <a:avLst/>
            </a:prstGeom>
          </p:spPr>
          <p:txBody>
            <a:bodyPr vert="horz" lIns="51435" tIns="25718" rIns="51435" bIns="25718" rtlCol="0">
              <a:no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pt-BR" sz="1350" dirty="0"/>
                <a:t>Prof. Felipe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pt-BR" sz="1350" dirty="0"/>
                <a:t>http://abre.ai/geografiafacil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pt-BR" sz="1350" dirty="0"/>
                <a:t>                     : Minuto Geográfico</a:t>
              </a:r>
            </a:p>
            <a:p>
              <a:pPr algn="ctr">
                <a:spcBef>
                  <a:spcPct val="20000"/>
                </a:spcBef>
                <a:defRPr/>
              </a:pPr>
              <a:endParaRPr lang="pt-BR" sz="1350" dirty="0">
                <a:solidFill>
                  <a:schemeClr val="tx1">
                    <a:tint val="75000"/>
                  </a:schemeClr>
                </a:solidFill>
              </a:endParaRPr>
            </a:p>
          </p:txBody>
        </p:sp>
        <p:pic>
          <p:nvPicPr>
            <p:cNvPr id="9" name="Picture 2" descr="Google looks to be preparing a new YouTube streaming service"/>
            <p:cNvPicPr>
              <a:picLocks noChangeAspect="1" noChangeArrowheads="1"/>
            </p:cNvPicPr>
            <p:nvPr/>
          </p:nvPicPr>
          <p:blipFill rotWithShape="1"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937" t="43133" r="34957" b="42978"/>
            <a:stretch/>
          </p:blipFill>
          <p:spPr bwMode="auto">
            <a:xfrm>
              <a:off x="3426245" y="5299920"/>
              <a:ext cx="864096" cy="224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371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CA9CE54-EC60-7ECF-97BF-9F7CC6BF7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0"/>
            <a:ext cx="7259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am Conflict ...">
            <a:extLst>
              <a:ext uri="{FF2B5EF4-FFF2-40B4-BE49-F238E27FC236}">
                <a16:creationId xmlns:a16="http://schemas.microsoft.com/office/drawing/2014/main" id="{F47259D7-9188-7921-C7AF-73D50BD3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651" y="2371988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Team Conflict ...">
            <a:extLst>
              <a:ext uri="{FF2B5EF4-FFF2-40B4-BE49-F238E27FC236}">
                <a16:creationId xmlns:a16="http://schemas.microsoft.com/office/drawing/2014/main" id="{130B1027-5930-01A0-DC01-7E9306D7F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656" y="2147408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eam Conflict ...">
            <a:extLst>
              <a:ext uri="{FF2B5EF4-FFF2-40B4-BE49-F238E27FC236}">
                <a16:creationId xmlns:a16="http://schemas.microsoft.com/office/drawing/2014/main" id="{D0E9C523-1F48-810E-B096-392DABACC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959" y="3292854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Team Conflict ...">
            <a:extLst>
              <a:ext uri="{FF2B5EF4-FFF2-40B4-BE49-F238E27FC236}">
                <a16:creationId xmlns:a16="http://schemas.microsoft.com/office/drawing/2014/main" id="{F7566D31-FC27-E7D3-E910-DF8F12C27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6024520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eam Conflict ...">
            <a:extLst>
              <a:ext uri="{FF2B5EF4-FFF2-40B4-BE49-F238E27FC236}">
                <a16:creationId xmlns:a16="http://schemas.microsoft.com/office/drawing/2014/main" id="{2B64E410-88E8-00E8-57A0-9E6DD0237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173" y="2979840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xplosion GIFs - Get the best gif on GIFER">
            <a:extLst>
              <a:ext uri="{FF2B5EF4-FFF2-40B4-BE49-F238E27FC236}">
                <a16:creationId xmlns:a16="http://schemas.microsoft.com/office/drawing/2014/main" id="{EE52BB3B-420A-5D6D-6184-3D5930D65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151" y="617004"/>
            <a:ext cx="396109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Explosion GIFs - Get the best gif on GIFER">
            <a:extLst>
              <a:ext uri="{FF2B5EF4-FFF2-40B4-BE49-F238E27FC236}">
                <a16:creationId xmlns:a16="http://schemas.microsoft.com/office/drawing/2014/main" id="{2A912F57-A8AF-D4E4-A293-3F3C68A1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575" y="2147408"/>
            <a:ext cx="396109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eam Conflict ...">
            <a:extLst>
              <a:ext uri="{FF2B5EF4-FFF2-40B4-BE49-F238E27FC236}">
                <a16:creationId xmlns:a16="http://schemas.microsoft.com/office/drawing/2014/main" id="{597D5A4D-D365-04B6-C748-A3076D12F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754" y="4459886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Devil Ship Sticker by Torchy's Tacos for iOS &amp; Android | GIPHY">
            <a:extLst>
              <a:ext uri="{FF2B5EF4-FFF2-40B4-BE49-F238E27FC236}">
                <a16:creationId xmlns:a16="http://schemas.microsoft.com/office/drawing/2014/main" id="{78A414B6-B701-E9D1-23FC-DB13B8D72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755" y="1764136"/>
            <a:ext cx="607852" cy="60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Team Conflict ...">
            <a:extLst>
              <a:ext uri="{FF2B5EF4-FFF2-40B4-BE49-F238E27FC236}">
                <a16:creationId xmlns:a16="http://schemas.microsoft.com/office/drawing/2014/main" id="{320C298D-CFE5-9E88-2EC9-A26E50580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915" y="1066164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eam Conflict ...">
            <a:extLst>
              <a:ext uri="{FF2B5EF4-FFF2-40B4-BE49-F238E27FC236}">
                <a16:creationId xmlns:a16="http://schemas.microsoft.com/office/drawing/2014/main" id="{2E9876F1-A408-7E04-4FA6-7AB33F8AE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406" y="2486112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Explosion GIFs - Get the best gif on GIFER">
            <a:extLst>
              <a:ext uri="{FF2B5EF4-FFF2-40B4-BE49-F238E27FC236}">
                <a16:creationId xmlns:a16="http://schemas.microsoft.com/office/drawing/2014/main" id="{6799D061-F3EB-C2A3-3139-65F4D0FCE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497" y="4146872"/>
            <a:ext cx="396109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Explosion GIFs - Get the best gif on GIFER">
            <a:extLst>
              <a:ext uri="{FF2B5EF4-FFF2-40B4-BE49-F238E27FC236}">
                <a16:creationId xmlns:a16="http://schemas.microsoft.com/office/drawing/2014/main" id="{30CAA181-46BE-CF89-9106-90CD204B5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572" y="2333014"/>
            <a:ext cx="396109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Explosion GIFs - Get the best gif on GIFER">
            <a:extLst>
              <a:ext uri="{FF2B5EF4-FFF2-40B4-BE49-F238E27FC236}">
                <a16:creationId xmlns:a16="http://schemas.microsoft.com/office/drawing/2014/main" id="{95F05EA0-5596-EB61-9CAC-9631AA98C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310" y="840536"/>
            <a:ext cx="396109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Team Conflict ...">
            <a:extLst>
              <a:ext uri="{FF2B5EF4-FFF2-40B4-BE49-F238E27FC236}">
                <a16:creationId xmlns:a16="http://schemas.microsoft.com/office/drawing/2014/main" id="{7DBB3CD9-A702-84AD-A065-923AD560E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366" y="4858100"/>
            <a:ext cx="1122901" cy="44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25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Autofit/>
          </a:bodyPr>
          <a:lstStyle/>
          <a:p>
            <a:pPr algn="ctr"/>
            <a:r>
              <a:rPr lang="pt-BR" sz="4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NO SAARA OCIDENTAL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6B9DC93-9A1E-5183-C3AC-E3F8FE590D45}"/>
              </a:ext>
            </a:extLst>
          </p:cNvPr>
          <p:cNvSpPr txBox="1"/>
          <p:nvPr/>
        </p:nvSpPr>
        <p:spPr>
          <a:xfrm>
            <a:off x="0" y="1325461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Ocupação do território </a:t>
            </a:r>
            <a:r>
              <a:rPr lang="pt-BR" dirty="0" err="1"/>
              <a:t>saaráui</a:t>
            </a:r>
            <a:r>
              <a:rPr lang="pt-BR" dirty="0"/>
              <a:t> pelo Marrocos desde sua “independência” da Espanha. Exploração de recursos naturais.</a:t>
            </a:r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Marrocos e Saara Ocidental (Frente </a:t>
            </a:r>
            <a:r>
              <a:rPr lang="pt-BR" dirty="0" err="1"/>
              <a:t>Polisário</a:t>
            </a:r>
            <a:r>
              <a:rPr lang="pt-BR" dirty="0"/>
              <a:t>) e ONU.</a:t>
            </a:r>
          </a:p>
          <a:p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Mais de 30 anos de guerra, movimentos de refugiados e tensão geopolítica na região, que levou inclusive ao cancelamento das relações entre Argélia e Marrocos (impactando até a venda de gás para a Europa). O Maior muro do mundo foi construído na região.</a:t>
            </a:r>
          </a:p>
          <a:p>
            <a:pPr marL="342900" indent="-342900">
              <a:buFontTx/>
              <a:buChar char="-"/>
            </a:pPr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Saara Ocidental é a última colônia na África e segue lutando pela independência. </a:t>
            </a:r>
          </a:p>
        </p:txBody>
      </p:sp>
    </p:spTree>
    <p:extLst>
      <p:ext uri="{BB962C8B-B14F-4D97-AF65-F5344CB8AC3E}">
        <p14:creationId xmlns:p14="http://schemas.microsoft.com/office/powerpoint/2010/main" val="1312171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NA LÍBIA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96D3BB6-92B1-6526-0553-ADD4506A10F5}"/>
              </a:ext>
            </a:extLst>
          </p:cNvPr>
          <p:cNvSpPr txBox="1"/>
          <p:nvPr/>
        </p:nvSpPr>
        <p:spPr>
          <a:xfrm>
            <a:off x="0" y="1375795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Levantes populares contra o governo do ditador </a:t>
            </a:r>
            <a:r>
              <a:rPr lang="pt-BR" dirty="0" err="1"/>
              <a:t>Muammar</a:t>
            </a:r>
            <a:r>
              <a:rPr lang="pt-BR" dirty="0"/>
              <a:t> Gaddafi (Primavera Árabe) e apoio da ONU e de seu conselho de segurança.</a:t>
            </a:r>
          </a:p>
          <a:p>
            <a:pPr marL="285750" indent="-285750">
              <a:buFontTx/>
              <a:buChar char="-"/>
            </a:pPr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Governo da Líbia, tropas rebeldes e Conselho de Segurança da ONU liderados pelos EUA.</a:t>
            </a:r>
          </a:p>
          <a:p>
            <a:pPr marL="285750" indent="-285750">
              <a:buFontTx/>
              <a:buChar char="-"/>
            </a:pPr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Com o apoio internacional, os rebeldes tomaram a capital do país e assassinaram o antigo ditador.</a:t>
            </a:r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Após a queda de Gaddafi, o país se dividiu em dois grupos principais (um representado pelo primeiro ministro e outro pelo general </a:t>
            </a:r>
            <a:r>
              <a:rPr lang="pt-BR" dirty="0" err="1"/>
              <a:t>Haftar</a:t>
            </a:r>
            <a:r>
              <a:rPr lang="pt-BR" dirty="0"/>
              <a:t>). </a:t>
            </a:r>
          </a:p>
          <a:p>
            <a:pPr marL="285750" indent="-285750">
              <a:buFontTx/>
              <a:buChar char="-"/>
            </a:pPr>
            <a:r>
              <a:rPr lang="pt-BR" dirty="0"/>
              <a:t>As tensões continuam até hoje mesmo após as eleições no fim de 2021.</a:t>
            </a:r>
          </a:p>
        </p:txBody>
      </p:sp>
    </p:spTree>
    <p:extLst>
      <p:ext uri="{BB962C8B-B14F-4D97-AF65-F5344CB8AC3E}">
        <p14:creationId xmlns:p14="http://schemas.microsoft.com/office/powerpoint/2010/main" val="1512031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NO SUDÃO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5ADD10E-6262-6414-5ED1-B6B2DAD0EACA}"/>
              </a:ext>
            </a:extLst>
          </p:cNvPr>
          <p:cNvSpPr txBox="1"/>
          <p:nvPr/>
        </p:nvSpPr>
        <p:spPr>
          <a:xfrm>
            <a:off x="0" y="1191237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Conflitos internos por acesso à recursos naturais e terra, </a:t>
            </a:r>
          </a:p>
          <a:p>
            <a:pPr marL="285750" indent="-285750">
              <a:buFontTx/>
              <a:buChar char="-"/>
            </a:pPr>
            <a:r>
              <a:rPr lang="pt-BR" dirty="0"/>
              <a:t>preconceitos entre árabes (elite dominante) e tribos africanas e disputas por poder.</a:t>
            </a:r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Governo do país e população do pais de diferentes etnias e culturas.</a:t>
            </a:r>
          </a:p>
          <a:p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Criação de um novo país: Sudão do Sul. </a:t>
            </a:r>
          </a:p>
          <a:p>
            <a:pPr marL="285750" indent="-285750">
              <a:buFontTx/>
              <a:buChar char="-"/>
            </a:pPr>
            <a:r>
              <a:rPr lang="pt-BR" dirty="0"/>
              <a:t>Aproximadamente 4 milhões de deslocados e 6 milhões em situação de fome (Cruz vermelha).</a:t>
            </a:r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Apesar do acordo de paz, as tensões e o conflito ainda assombram a população e tornam a região muito instável. </a:t>
            </a:r>
          </a:p>
          <a:p>
            <a:pPr marL="285750" indent="-285750">
              <a:buFontTx/>
              <a:buChar char="-"/>
            </a:pPr>
            <a:r>
              <a:rPr lang="pt-BR" dirty="0"/>
              <a:t>O conselho de segurança da ONU esbarra em vetos chineses, que tem acordos com o Sudão.</a:t>
            </a:r>
          </a:p>
        </p:txBody>
      </p:sp>
    </p:spTree>
    <p:extLst>
      <p:ext uri="{BB962C8B-B14F-4D97-AF65-F5344CB8AC3E}">
        <p14:creationId xmlns:p14="http://schemas.microsoft.com/office/powerpoint/2010/main" val="4131625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NA NIGÉRIA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6B9DC93-9A1E-5183-C3AC-E3F8FE590D45}"/>
              </a:ext>
            </a:extLst>
          </p:cNvPr>
          <p:cNvSpPr txBox="1"/>
          <p:nvPr/>
        </p:nvSpPr>
        <p:spPr>
          <a:xfrm>
            <a:off x="0" y="1375795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b="1" dirty="0"/>
          </a:p>
          <a:p>
            <a:pPr marL="342900" indent="-342900">
              <a:buFontTx/>
              <a:buChar char="-"/>
            </a:pPr>
            <a:r>
              <a:rPr lang="pt-BR" dirty="0"/>
              <a:t>Conflito interno com motivações religiosas (norte Muçulmano e sul cristão) e disputas por recursos naturais (terra). </a:t>
            </a:r>
          </a:p>
          <a:p>
            <a:pPr marL="342900" indent="-342900">
              <a:buFontTx/>
              <a:buChar char="-"/>
            </a:pPr>
            <a:r>
              <a:rPr lang="pt-BR" dirty="0"/>
              <a:t>Se desenvolveu para luta entre o governo e grupos armados (Boko Haram e Estado Islâmico)</a:t>
            </a:r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b="1" dirty="0"/>
          </a:p>
          <a:p>
            <a:pPr marL="342900" indent="-342900">
              <a:buFontTx/>
              <a:buChar char="-"/>
            </a:pPr>
            <a:r>
              <a:rPr lang="pt-BR" dirty="0"/>
              <a:t>Exército da Nigéria, e grupos extremistas.</a:t>
            </a:r>
          </a:p>
          <a:p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b="1" dirty="0"/>
          </a:p>
          <a:p>
            <a:pPr marL="342900" indent="-342900">
              <a:buFontTx/>
              <a:buChar char="-"/>
            </a:pPr>
            <a:r>
              <a:rPr lang="pt-BR" dirty="0"/>
              <a:t>Deslocamento de mais de 2 milhões de pessoas e milhares de mortos.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b="1" dirty="0"/>
          </a:p>
          <a:p>
            <a:pPr marL="342900" indent="-342900">
              <a:buFontTx/>
              <a:buChar char="-"/>
            </a:pPr>
            <a:r>
              <a:rPr lang="pt-BR" dirty="0"/>
              <a:t>O conflito está no auge gerando milhões de pessoas com insegurança alimentar, refugiadas e se alastrando para países vizinhos (Camarões, Chade e Níger).</a:t>
            </a:r>
          </a:p>
        </p:txBody>
      </p:sp>
    </p:spTree>
    <p:extLst>
      <p:ext uri="{BB962C8B-B14F-4D97-AF65-F5344CB8AC3E}">
        <p14:creationId xmlns:p14="http://schemas.microsoft.com/office/powerpoint/2010/main" val="209175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NO CAMARÕES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4A2606A-F914-FEC6-2039-332AF392DE76}"/>
              </a:ext>
            </a:extLst>
          </p:cNvPr>
          <p:cNvSpPr txBox="1"/>
          <p:nvPr/>
        </p:nvSpPr>
        <p:spPr>
          <a:xfrm>
            <a:off x="0" y="1375795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Movimento separatista motivado por preconceitos sobre parte da população (anglófona) pelo governo central (francófono).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Governo central e grupos separatistas.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Conflitos armados no país com o deslocamento de mais de 500 mil pessoas.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O conflito ainda está em andamento, apesar de condenações da ONU.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6097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NA ETIÓPIA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3DA0353-ED25-C0E1-16A3-62739B67675F}"/>
              </a:ext>
            </a:extLst>
          </p:cNvPr>
          <p:cNvSpPr txBox="1"/>
          <p:nvPr/>
        </p:nvSpPr>
        <p:spPr>
          <a:xfrm>
            <a:off x="0" y="1308683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Movimentos separatistas da região da Eritréia levaram à guerra civil (1961-1991) e, recentemente, outros movimentos separatistas na região do </a:t>
            </a:r>
            <a:r>
              <a:rPr lang="pt-BR" dirty="0" err="1"/>
              <a:t>Tigré</a:t>
            </a:r>
            <a:r>
              <a:rPr lang="pt-BR" dirty="0"/>
              <a:t> em luta com o governo central. </a:t>
            </a:r>
          </a:p>
          <a:p>
            <a:pPr marL="342900" indent="-342900">
              <a:buFontTx/>
              <a:buChar char="-"/>
            </a:pPr>
            <a:r>
              <a:rPr lang="pt-BR" dirty="0"/>
              <a:t>Após a independência houve um conflito entre a Etiópia e a Eritréia (1998-2000).</a:t>
            </a:r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Governo central da Etiópia e movimentos separatistas</a:t>
            </a:r>
          </a:p>
          <a:p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Independência da Eritréia e centenas de milhares de deslocados e refugiados. </a:t>
            </a:r>
          </a:p>
          <a:p>
            <a:pPr marL="342900" indent="-342900">
              <a:buFontTx/>
              <a:buChar char="-"/>
            </a:pPr>
            <a:r>
              <a:rPr lang="pt-BR" dirty="0"/>
              <a:t>Região extremamente carente de recursos de saúde e ajuda humanitária.</a:t>
            </a:r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O conflito na região do </a:t>
            </a:r>
            <a:r>
              <a:rPr lang="pt-BR" dirty="0" err="1"/>
              <a:t>Tigré</a:t>
            </a:r>
            <a:r>
              <a:rPr lang="pt-BR" dirty="0"/>
              <a:t> está ativo e foi classificado pela OMS como o “pior conflito do mundo”.</a:t>
            </a:r>
          </a:p>
        </p:txBody>
      </p:sp>
    </p:spTree>
    <p:extLst>
      <p:ext uri="{BB962C8B-B14F-4D97-AF65-F5344CB8AC3E}">
        <p14:creationId xmlns:p14="http://schemas.microsoft.com/office/powerpoint/2010/main" val="361286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NA SOMÁLIA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EECAFDC-4E9F-6B29-F719-64C54C5644EC}"/>
              </a:ext>
            </a:extLst>
          </p:cNvPr>
          <p:cNvSpPr txBox="1"/>
          <p:nvPr/>
        </p:nvSpPr>
        <p:spPr>
          <a:xfrm>
            <a:off x="0" y="1241571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Disputas pelo poder após a independência.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Governo somali e líderes regionais (</a:t>
            </a:r>
            <a:r>
              <a:rPr lang="pt-BR" dirty="0" err="1"/>
              <a:t>warlords</a:t>
            </a:r>
            <a:r>
              <a:rPr lang="pt-BR" dirty="0"/>
              <a:t>).</a:t>
            </a:r>
          </a:p>
          <a:p>
            <a:pPr marL="342900" indent="-342900">
              <a:buFontTx/>
              <a:buChar char="-"/>
            </a:pPr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Disputas desde o início dos anos 90 do sec. XX. </a:t>
            </a:r>
          </a:p>
          <a:p>
            <a:pPr marL="342900" indent="-342900">
              <a:buFontTx/>
              <a:buChar char="-"/>
            </a:pPr>
            <a:r>
              <a:rPr lang="pt-BR" dirty="0"/>
              <a:t>Estado severo de fome, interferências da ONU e dos EUA, porém sem efeito prático. O exército dos EUA abandona o país em 1994.</a:t>
            </a:r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Mesmo após um acordo em 2000, o país continuou em guerra civil. Em 2004 foi tentado um novo acordo e em 2008 se envolveu em uma guerra com a Etiópia.</a:t>
            </a:r>
          </a:p>
          <a:p>
            <a:pPr marL="342900" indent="-342900">
              <a:buFontTx/>
              <a:buChar char="-"/>
            </a:pPr>
            <a:r>
              <a:rPr lang="pt-BR" dirty="0"/>
              <a:t>Atualmente o governo central ainda enfrenta conflitos armados com grupos extremistas.</a:t>
            </a:r>
          </a:p>
        </p:txBody>
      </p:sp>
    </p:spTree>
    <p:extLst>
      <p:ext uri="{BB962C8B-B14F-4D97-AF65-F5344CB8AC3E}">
        <p14:creationId xmlns:p14="http://schemas.microsoft.com/office/powerpoint/2010/main" val="4289204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EM RUANDA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E2BB073-102A-79EA-4323-6BFCB32ADEA8}"/>
              </a:ext>
            </a:extLst>
          </p:cNvPr>
          <p:cNvSpPr txBox="1"/>
          <p:nvPr/>
        </p:nvSpPr>
        <p:spPr>
          <a:xfrm>
            <a:off x="0" y="1375795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Disputa por poder entre os grupos étnicos Tutsis e Hutus após a independência da Bélgica.</a:t>
            </a:r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Etnias Tutsis e Hutus.</a:t>
            </a:r>
          </a:p>
          <a:p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800 mil Tutsis mortos em 100 dias. A comunidade internacional não participou e o conflito acabou após o governo cair.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Após a guerra civil, Ruanda está entre o países africanos de maior destaque e recuperação e estabilidade política e econômica.</a:t>
            </a:r>
          </a:p>
        </p:txBody>
      </p:sp>
    </p:spTree>
    <p:extLst>
      <p:ext uri="{BB962C8B-B14F-4D97-AF65-F5344CB8AC3E}">
        <p14:creationId xmlns:p14="http://schemas.microsoft.com/office/powerpoint/2010/main" val="225593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EM ANGOLA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79A5641-6CB0-568F-C92B-3E2F1AC529E6}"/>
              </a:ext>
            </a:extLst>
          </p:cNvPr>
          <p:cNvSpPr txBox="1"/>
          <p:nvPr/>
        </p:nvSpPr>
        <p:spPr>
          <a:xfrm>
            <a:off x="0" y="1073791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Guerra contra o poder de Portugal e posterior conflito pela disputa do poder. Tudo isso com o tempero da Guerra Fria fez o conflito se estender até 2002.</a:t>
            </a:r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Governo português (até 1974), grupos locais (MPLA, UNITA e FNLA), Cuba, </a:t>
            </a:r>
            <a:r>
              <a:rPr lang="pt-BR" dirty="0" err="1"/>
              <a:t>Iuguslávia</a:t>
            </a:r>
            <a:r>
              <a:rPr lang="pt-BR" dirty="0"/>
              <a:t> e África do Sul.</a:t>
            </a:r>
          </a:p>
          <a:p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Destruição da economia e sociedade do país; </a:t>
            </a:r>
          </a:p>
          <a:p>
            <a:pPr marL="342900" indent="-342900">
              <a:buFontTx/>
              <a:buChar char="-"/>
            </a:pPr>
            <a:r>
              <a:rPr lang="pt-BR" dirty="0"/>
              <a:t>Mais de 4 milhões de deslocados internos e graves situações de saúde e fome.</a:t>
            </a:r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Após a guerra, o governo tenta se reerguer com a exploração de recursos naturais (petróleo e diamantes). </a:t>
            </a:r>
          </a:p>
          <a:p>
            <a:pPr marL="342900" indent="-342900">
              <a:buFontTx/>
              <a:buChar char="-"/>
            </a:pPr>
            <a:r>
              <a:rPr lang="pt-BR" dirty="0"/>
              <a:t>A União Europeia vem oferecendo ajuda ao governo para tentar impedir o avanço da China na região</a:t>
            </a:r>
          </a:p>
        </p:txBody>
      </p:sp>
    </p:spTree>
    <p:extLst>
      <p:ext uri="{BB962C8B-B14F-4D97-AF65-F5344CB8AC3E}">
        <p14:creationId xmlns:p14="http://schemas.microsoft.com/office/powerpoint/2010/main" val="159291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NO MOÇAMBIQUE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96D3BB6-92B1-6526-0553-ADD4506A10F5}"/>
              </a:ext>
            </a:extLst>
          </p:cNvPr>
          <p:cNvSpPr txBox="1"/>
          <p:nvPr/>
        </p:nvSpPr>
        <p:spPr>
          <a:xfrm>
            <a:off x="0" y="1375795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Ataques de grupos extremistas nas regiões nordeste e sul do país a partir de 2017.</a:t>
            </a:r>
          </a:p>
          <a:p>
            <a:pPr marL="285750" indent="-285750">
              <a:buFontTx/>
              <a:buChar char="-"/>
            </a:pPr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Governos do Moçambique, Ruanda e África do Sul e grupos extremistas.</a:t>
            </a:r>
          </a:p>
          <a:p>
            <a:pPr marL="285750" indent="-285750">
              <a:buFontTx/>
              <a:buChar char="-"/>
            </a:pPr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Mais de 900 mil deslocados internamente, milhares de mortos e cerca de 1,5 milhão necessitando de ajuda humanitária.</a:t>
            </a:r>
          </a:p>
          <a:p>
            <a:endParaRPr lang="pt-BR" dirty="0"/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Após ajuda internacional, governo do Moçambique diz que os principais grupos foram contidos, apesar de ataques em menor escala </a:t>
            </a:r>
            <a:r>
              <a:rPr lang="pt-BR"/>
              <a:t>ainda continuarem.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4513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1C3EE-7065-FE2F-0626-3BB4BA3D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723"/>
            <a:ext cx="9144000" cy="105701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CONFLITOS NA ÁFRICA DO SUL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CEB6E87-6BF5-C8F8-1F0A-D3D527A32B94}"/>
              </a:ext>
            </a:extLst>
          </p:cNvPr>
          <p:cNvSpPr txBox="1"/>
          <p:nvPr/>
        </p:nvSpPr>
        <p:spPr>
          <a:xfrm>
            <a:off x="0" y="1233182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-&gt; PRINCIPAL MOTIVAÇÃO: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Política de segregação racial, que promovia vantagens aos brancos e era mantido pela censura e pela força do governo central. </a:t>
            </a:r>
          </a:p>
          <a:p>
            <a:pPr marL="342900" indent="-342900">
              <a:buFontTx/>
              <a:buChar char="-"/>
            </a:pPr>
            <a:r>
              <a:rPr lang="pt-BR" dirty="0"/>
              <a:t>Série de Leis criadas desde o inicio do sec. XX para impedir os nativos de circular ou de ter terras em locais específicos.</a:t>
            </a:r>
          </a:p>
          <a:p>
            <a:endParaRPr lang="pt-BR" dirty="0"/>
          </a:p>
          <a:p>
            <a:r>
              <a:rPr lang="pt-BR" b="1" dirty="0"/>
              <a:t>-&gt; ENVOLVIDOS: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Governo central e grupos de resistência</a:t>
            </a:r>
          </a:p>
          <a:p>
            <a:endParaRPr lang="pt-BR" dirty="0"/>
          </a:p>
          <a:p>
            <a:r>
              <a:rPr lang="pt-BR" b="1" dirty="0"/>
              <a:t>-&gt; CONSEQUÊNCIAS: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Divisão da população me 4 “raças”: brancos, pretos, mestiços e indianos. A população preta perdeu diversos direitos (votar, circulação e frequentar certos espaços) e tinham suas liberdades em regiões denominadas bantustões.</a:t>
            </a:r>
          </a:p>
          <a:p>
            <a:r>
              <a:rPr lang="pt-BR" dirty="0"/>
              <a:t> </a:t>
            </a:r>
          </a:p>
          <a:p>
            <a:r>
              <a:rPr lang="pt-BR" b="1" dirty="0"/>
              <a:t>-&gt; SITUAÇÃO ATUAL: 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Durou de 1948 até 1994. Terminou por pressão internacional e temor de uma guerra civil.</a:t>
            </a:r>
          </a:p>
        </p:txBody>
      </p:sp>
    </p:spTree>
    <p:extLst>
      <p:ext uri="{BB962C8B-B14F-4D97-AF65-F5344CB8AC3E}">
        <p14:creationId xmlns:p14="http://schemas.microsoft.com/office/powerpoint/2010/main" val="408939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2135D9-4FA1-DE37-8703-4D3FA16E9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780" y="134224"/>
            <a:ext cx="8791662" cy="653502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/>
              <a:t>SÉCULO XX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1 GUERRA MUNDIAL</a:t>
            </a:r>
          </a:p>
          <a:p>
            <a:r>
              <a:rPr lang="pt-BR" dirty="0"/>
              <a:t>2 GUERRA MUNDIAL</a:t>
            </a:r>
          </a:p>
          <a:p>
            <a:r>
              <a:rPr lang="pt-BR" dirty="0"/>
              <a:t>GUERRAS DE DESCOLONIZAÇÃO</a:t>
            </a:r>
          </a:p>
          <a:p>
            <a:r>
              <a:rPr lang="pt-BR" dirty="0"/>
              <a:t>GUERRA FRIA</a:t>
            </a:r>
          </a:p>
          <a:p>
            <a:r>
              <a:rPr lang="pt-BR" dirty="0"/>
              <a:t>    GUERRA DA CORÉIA</a:t>
            </a:r>
          </a:p>
          <a:p>
            <a:r>
              <a:rPr lang="pt-BR" dirty="0"/>
              <a:t>    GUERRA DO VIETNAM</a:t>
            </a:r>
          </a:p>
          <a:p>
            <a:r>
              <a:rPr lang="pt-BR" dirty="0"/>
              <a:t>    GUERRA DO AFEGANISTAO</a:t>
            </a:r>
          </a:p>
          <a:p>
            <a:r>
              <a:rPr lang="pt-BR" dirty="0"/>
              <a:t>ORIENTE MÉDIO</a:t>
            </a:r>
          </a:p>
          <a:p>
            <a:r>
              <a:rPr lang="pt-BR" dirty="0"/>
              <a:t>    CONFLITOS ÁRABE-ISRAELENSES</a:t>
            </a:r>
          </a:p>
          <a:p>
            <a:r>
              <a:rPr lang="pt-BR" dirty="0"/>
              <a:t>GUERRAS DO GOLFO</a:t>
            </a:r>
          </a:p>
          <a:p>
            <a:r>
              <a:rPr lang="pt-BR" dirty="0"/>
              <a:t>GUERRA NOS BALCÃS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SÉCULO XXI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GUERRA AO TERROR</a:t>
            </a:r>
          </a:p>
          <a:p>
            <a:r>
              <a:rPr lang="pt-BR" dirty="0"/>
              <a:t>PRIMAVERA ÁRABE</a:t>
            </a:r>
          </a:p>
          <a:p>
            <a:r>
              <a:rPr lang="pt-BR" dirty="0"/>
              <a:t>GUERRA NA SÍRIA</a:t>
            </a:r>
          </a:p>
          <a:p>
            <a:r>
              <a:rPr lang="pt-BR" dirty="0"/>
              <a:t>ISIS</a:t>
            </a:r>
          </a:p>
          <a:p>
            <a:r>
              <a:rPr lang="pt-BR" dirty="0"/>
              <a:t>GUERRA RÚSSIA-UCRÂNIA</a:t>
            </a:r>
          </a:p>
        </p:txBody>
      </p:sp>
    </p:spTree>
    <p:extLst>
      <p:ext uri="{BB962C8B-B14F-4D97-AF65-F5344CB8AC3E}">
        <p14:creationId xmlns:p14="http://schemas.microsoft.com/office/powerpoint/2010/main" val="351230203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666</TotalTime>
  <Words>1250</Words>
  <Application>Microsoft Office PowerPoint</Application>
  <PresentationFormat>Apresentação na tela (4:3)</PresentationFormat>
  <Paragraphs>219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Retrospectiva</vt:lpstr>
      <vt:lpstr>Office Theme</vt:lpstr>
      <vt:lpstr>PRINCIPAIS CONFLITOS NA ÁFRICA – SEC XX e XXI</vt:lpstr>
      <vt:lpstr>Apresentação do PowerPoint</vt:lpstr>
      <vt:lpstr>CONFLITOS NO SAARA OCIDENTAL</vt:lpstr>
      <vt:lpstr>CONFLITOS NA LÍBIA</vt:lpstr>
      <vt:lpstr>CONFLITOS NO SUDÃO</vt:lpstr>
      <vt:lpstr>CONFLITOS NA NIGÉRIA</vt:lpstr>
      <vt:lpstr>CONFLITOS NO CAMARÕES</vt:lpstr>
      <vt:lpstr>CONFLITOS NA ETIÓPIA</vt:lpstr>
      <vt:lpstr>CONFLITOS NA SOMÁLIA</vt:lpstr>
      <vt:lpstr>CONFLITOS EM RUANDA</vt:lpstr>
      <vt:lpstr>CONFLITOS EM ANGOLA</vt:lpstr>
      <vt:lpstr>CONFLITOS NO MOÇAMBIQUE</vt:lpstr>
      <vt:lpstr>CONFLITOS NA ÁFRICA DO SUL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</dc:creator>
  <cp:lastModifiedBy>Felipe Costa Abreu Lopes</cp:lastModifiedBy>
  <cp:revision>49</cp:revision>
  <dcterms:created xsi:type="dcterms:W3CDTF">2019-05-27T14:13:34Z</dcterms:created>
  <dcterms:modified xsi:type="dcterms:W3CDTF">2022-10-14T01:54:29Z</dcterms:modified>
</cp:coreProperties>
</file>