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0" r:id="rId3"/>
    <p:sldId id="281" r:id="rId4"/>
    <p:sldId id="282" r:id="rId5"/>
    <p:sldId id="283" r:id="rId6"/>
    <p:sldId id="284" r:id="rId7"/>
    <p:sldId id="271" r:id="rId8"/>
    <p:sldId id="285" r:id="rId9"/>
    <p:sldId id="272" r:id="rId10"/>
    <p:sldId id="273" r:id="rId11"/>
    <p:sldId id="274" r:id="rId12"/>
    <p:sldId id="275" r:id="rId13"/>
    <p:sldId id="287" r:id="rId14"/>
    <p:sldId id="276" r:id="rId15"/>
    <p:sldId id="286" r:id="rId16"/>
    <p:sldId id="277" r:id="rId17"/>
    <p:sldId id="279" r:id="rId18"/>
    <p:sldId id="270" r:id="rId19"/>
    <p:sldId id="258" r:id="rId20"/>
    <p:sldId id="269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78" r:id="rId31"/>
    <p:sldId id="268" r:id="rId32"/>
    <p:sldId id="289" r:id="rId33"/>
    <p:sldId id="290" r:id="rId34"/>
    <p:sldId id="291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A53C6-718D-4F07-8C1C-FC1338CFC5AE}" type="datetimeFigureOut">
              <a:rPr lang="pt-BR" smtClean="0"/>
              <a:pPr/>
              <a:t>10/04/2017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26F7C-4BFF-4382-9696-613CB6BD0D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geografiafacil.wix.com/geografiafaci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UF_Ckv8Hb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102519"/>
          </a:xfrm>
        </p:spPr>
        <p:txBody>
          <a:bodyPr>
            <a:noAutofit/>
          </a:bodyPr>
          <a:lstStyle/>
          <a:p>
            <a:r>
              <a:rPr lang="pt-BR" sz="4950" b="1" dirty="0" smtClean="0"/>
              <a:t>MAPAS E PROJEÇÕES CARTOGRÁFICAS</a:t>
            </a:r>
            <a:endParaRPr lang="pt-BR" sz="4950" b="1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0" y="5426918"/>
            <a:ext cx="914400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2400" u="sng" dirty="0">
                <a:solidFill>
                  <a:schemeClr val="tx1">
                    <a:tint val="75000"/>
                  </a:schemeClr>
                </a:solidFill>
              </a:rPr>
              <a:t>Lembrem que esses slides são </a:t>
            </a:r>
            <a:r>
              <a:rPr lang="pt-BR" sz="2400" b="1" u="sng" dirty="0"/>
              <a:t>nada</a:t>
            </a:r>
            <a:r>
              <a:rPr lang="pt-BR" sz="2400" u="sng" dirty="0">
                <a:solidFill>
                  <a:schemeClr val="tx1">
                    <a:tint val="75000"/>
                  </a:schemeClr>
                </a:solidFill>
              </a:rPr>
              <a:t> sem o conteúdo </a:t>
            </a:r>
            <a:r>
              <a:rPr lang="pt-BR" sz="2400" u="sng" dirty="0" smtClean="0">
                <a:solidFill>
                  <a:schemeClr val="tx1">
                    <a:tint val="75000"/>
                  </a:schemeClr>
                </a:solidFill>
              </a:rPr>
              <a:t>do livro e </a:t>
            </a:r>
            <a:r>
              <a:rPr lang="pt-BR" sz="2400" u="sng" dirty="0">
                <a:solidFill>
                  <a:schemeClr val="tx1">
                    <a:tint val="75000"/>
                  </a:schemeClr>
                </a:solidFill>
              </a:rPr>
              <a:t>o que foi passado em aula. </a:t>
            </a:r>
            <a:r>
              <a:rPr lang="pt-BR" sz="2400" u="sng" dirty="0">
                <a:solidFill>
                  <a:schemeClr val="tx1">
                    <a:tint val="75000"/>
                  </a:schemeClr>
                </a:solidFill>
              </a:rPr>
              <a:t>Aqui vocês encontraram </a:t>
            </a:r>
            <a:r>
              <a:rPr lang="pt-BR" sz="2400" b="1" u="sng" dirty="0"/>
              <a:t>apenas uma breve pincelada na matéria</a:t>
            </a:r>
          </a:p>
          <a:p>
            <a:pPr algn="ctr">
              <a:spcBef>
                <a:spcPct val="20000"/>
              </a:spcBef>
              <a:defRPr/>
            </a:pPr>
            <a:endParaRPr lang="pt-BR" sz="2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142976" y="4152500"/>
            <a:ext cx="6858000" cy="4286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2000" dirty="0"/>
              <a:t>Prof. Felipe</a:t>
            </a:r>
          </a:p>
          <a:p>
            <a:pPr algn="ctr">
              <a:spcBef>
                <a:spcPct val="20000"/>
              </a:spcBef>
              <a:defRPr/>
            </a:pPr>
            <a:r>
              <a:rPr lang="pt-BR" sz="2000" dirty="0">
                <a:hlinkClick r:id="rId2"/>
              </a:rPr>
              <a:t>http://</a:t>
            </a:r>
            <a:r>
              <a:rPr lang="pt-BR" sz="2000" dirty="0" smtClean="0">
                <a:hlinkClick r:id="rId2"/>
              </a:rPr>
              <a:t>geografiafacil.wix.com/geografiafacil</a:t>
            </a:r>
            <a:endParaRPr lang="pt-BR" sz="2000" dirty="0" smtClean="0"/>
          </a:p>
          <a:p>
            <a:pPr algn="ctr">
              <a:spcBef>
                <a:spcPct val="20000"/>
              </a:spcBef>
              <a:defRPr/>
            </a:pPr>
            <a:endParaRPr lang="pt-BR" sz="2000" dirty="0"/>
          </a:p>
          <a:p>
            <a:pPr algn="ctr">
              <a:spcBef>
                <a:spcPct val="20000"/>
              </a:spcBef>
              <a:defRPr/>
            </a:pPr>
            <a:endParaRPr lang="pt-BR" sz="20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2" descr="Image result for ifsp jundi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332" y="1984125"/>
            <a:ext cx="3545336" cy="1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28596" y="571501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</a:t>
            </a:r>
            <a:r>
              <a:rPr lang="pt-BR" dirty="0" err="1" smtClean="0"/>
              <a:t>mundi</a:t>
            </a:r>
            <a:r>
              <a:rPr lang="pt-BR" dirty="0" smtClean="0"/>
              <a:t> de Ptolomeu - 150 AC</a:t>
            </a:r>
          </a:p>
          <a:p>
            <a:endParaRPr lang="pt-BR" dirty="0" smtClean="0"/>
          </a:p>
          <a:p>
            <a:r>
              <a:rPr lang="pt-BR" dirty="0" smtClean="0"/>
              <a:t>Idealizado pelo grego Ptolomeu no sec. 2, esse mapa foi usado até meados do sec. 16!</a:t>
            </a:r>
            <a:endParaRPr lang="pt-BR" dirty="0"/>
          </a:p>
        </p:txBody>
      </p:sp>
      <p:pic>
        <p:nvPicPr>
          <p:cNvPr id="21506" name="Picture 2" descr="https://upload.wikimedia.org/wikipedia/commons/2/23/PtolemyWorld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81" y="142852"/>
            <a:ext cx="8146439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2210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4/48/Song_Dynasty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0"/>
            <a:ext cx="6732240" cy="68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804248" y="548680"/>
            <a:ext cx="2339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chinês mostrando os rios e a costa do império da época. Ano 1137 DC</a:t>
            </a:r>
          </a:p>
          <a:p>
            <a:endParaRPr lang="pt-BR" dirty="0"/>
          </a:p>
          <a:p>
            <a:r>
              <a:rPr lang="pt-BR" dirty="0" smtClean="0"/>
              <a:t>O mapa já está em escala com cada quadricula medindo aproximadamente 500 metros.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1531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4" y="0"/>
            <a:ext cx="9144000" cy="62865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da Europa – 1513 DC      (como desenhar isso na época? Sem </a:t>
            </a:r>
            <a:r>
              <a:rPr lang="pt-BR" dirty="0" err="1" smtClean="0"/>
              <a:t>waze</a:t>
            </a:r>
            <a:r>
              <a:rPr lang="pt-BR" dirty="0" smtClean="0"/>
              <a:t> e </a:t>
            </a:r>
            <a:r>
              <a:rPr lang="pt-BR" dirty="0" err="1" smtClean="0"/>
              <a:t>google</a:t>
            </a:r>
            <a:r>
              <a:rPr lang="pt-BR" dirty="0" smtClean="0"/>
              <a:t> </a:t>
            </a:r>
            <a:r>
              <a:rPr lang="pt-BR" dirty="0" err="1" smtClean="0"/>
              <a:t>earth</a:t>
            </a:r>
            <a:r>
              <a:rPr lang="pt-BR" dirty="0" smtClean="0"/>
              <a:t>?)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7923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hiddenhispanicheritage.com/uploads/8/3/0/3/8303494/1667664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6044" cy="3951995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3883604"/>
            <a:ext cx="9144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USO POLÍTICO DE MAPAS – O mapa acima foi feito em 1529 por Diogo Ribeiro. Nesse mapa ele alterou propositalmente a localização das ilhas da Indonésia para deixá-las dentro do espaço pertencente à Espanha no tratado de Tordesilhas (1492), enquanto na verdade elas estariam dentro da área de influência de Portugal.</a:t>
            </a:r>
          </a:p>
          <a:p>
            <a:endParaRPr lang="pt-BR" dirty="0" smtClean="0"/>
          </a:p>
          <a:p>
            <a:r>
              <a:rPr lang="pt-BR" dirty="0" smtClean="0"/>
              <a:t>POR QUE ELE FEZ ISSO??</a:t>
            </a:r>
          </a:p>
          <a:p>
            <a:endParaRPr lang="pt-BR" dirty="0" smtClean="0"/>
          </a:p>
          <a:p>
            <a:r>
              <a:rPr lang="pt-BR" dirty="0" smtClean="0"/>
              <a:t>Como os mapas eram a única fonte de consulta da época. Essa “pequena e inocente” modificação daria direito de exploração das ilhas apenas aos espanhóis. </a:t>
            </a:r>
          </a:p>
          <a:p>
            <a:endParaRPr lang="pt-BR" dirty="0" smtClean="0"/>
          </a:p>
          <a:p>
            <a:r>
              <a:rPr lang="pt-BR" sz="1400" dirty="0" smtClean="0"/>
              <a:t>Muito brother esse tal Diogo... Mas ele deveria ter algumas contas atrasadas e precisava da grana... </a:t>
            </a:r>
            <a:endParaRPr lang="pt-BR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416366"/>
            <a:ext cx="6938791" cy="59892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020272" y="548680"/>
            <a:ext cx="21237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</a:t>
            </a:r>
            <a:r>
              <a:rPr lang="pt-BR" dirty="0" err="1" smtClean="0"/>
              <a:t>mundi</a:t>
            </a:r>
            <a:r>
              <a:rPr lang="pt-BR" dirty="0" smtClean="0"/>
              <a:t> europeu de 1689 DC (</a:t>
            </a:r>
            <a:r>
              <a:rPr lang="pt-BR" sz="1400" dirty="0" smtClean="0"/>
              <a:t>Gerard van </a:t>
            </a:r>
            <a:r>
              <a:rPr lang="pt-BR" sz="1400" dirty="0" err="1" smtClean="0"/>
              <a:t>Schagen</a:t>
            </a:r>
            <a:r>
              <a:rPr lang="pt-BR" sz="1400" dirty="0" smtClean="0"/>
              <a:t>‘s)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Reparem que o continente americano ainda aparece com um pedaço faltando (parte superior esquerda onde hoje seria parte do Canadá)</a:t>
            </a:r>
          </a:p>
          <a:p>
            <a:endParaRPr lang="pt-BR" dirty="0" smtClean="0"/>
          </a:p>
          <a:p>
            <a:r>
              <a:rPr lang="pt-BR" dirty="0" smtClean="0"/>
              <a:t>Da mesma maneira o continente da Antártica também não aparece, pois ainda não havia sido descoberto.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063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858016" y="548680"/>
            <a:ext cx="228598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</a:t>
            </a:r>
            <a:r>
              <a:rPr lang="pt-BR" dirty="0" err="1" smtClean="0"/>
              <a:t>mundi</a:t>
            </a:r>
            <a:r>
              <a:rPr lang="pt-BR" dirty="0" smtClean="0"/>
              <a:t> europeu de 1794 DC </a:t>
            </a:r>
          </a:p>
          <a:p>
            <a:r>
              <a:rPr lang="pt-BR" sz="1600" dirty="0" smtClean="0"/>
              <a:t>(</a:t>
            </a:r>
            <a:r>
              <a:rPr lang="pt-BR" sz="1400" dirty="0" smtClean="0"/>
              <a:t>Samuel </a:t>
            </a:r>
            <a:r>
              <a:rPr lang="pt-BR" sz="1400" dirty="0" err="1" smtClean="0"/>
              <a:t>Dunn</a:t>
            </a:r>
            <a:r>
              <a:rPr lang="pt-BR" sz="1400" dirty="0" smtClean="0"/>
              <a:t>)</a:t>
            </a:r>
            <a:endParaRPr lang="pt-BR" sz="1600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Esta mapa é muito parecido com o anterior, mas reparem que aqui a América do Norte já está com seu contorno preenchido por inteiro (35 anos após o outro mapa). </a:t>
            </a:r>
            <a:endParaRPr lang="pt-BR" dirty="0"/>
          </a:p>
        </p:txBody>
      </p:sp>
      <p:pic>
        <p:nvPicPr>
          <p:cNvPr id="44034" name="Picture 2" descr="https://upload.wikimedia.org/wikipedia/commons/f/ff/1794_Samuel_Dunn_Wall_Map_of_the_World_in_Hemispheres_-_Geographicus_-_World2-dunn-1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5773"/>
            <a:ext cx="6868294" cy="578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63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8153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</a:t>
            </a:r>
            <a:r>
              <a:rPr lang="pt-BR" dirty="0" err="1" smtClean="0"/>
              <a:t>mundi</a:t>
            </a:r>
            <a:r>
              <a:rPr lang="pt-BR" dirty="0" smtClean="0"/>
              <a:t> europeu contendo os dias de viagem para cada lugar do mundo (representados pelas cores no mapa) a partir de Londres – 1881 DC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08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4ZSkUd1Lox0/T582BXdobUI/AAAAAAAABIM/Wx_4ve2A4ts/s1600/anamorfoses+bras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6" y="4592"/>
            <a:ext cx="4747992" cy="69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16016" y="44624"/>
            <a:ext cx="428396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 smtClean="0"/>
              <a:t>Anamorfoses</a:t>
            </a:r>
            <a:r>
              <a:rPr lang="pt-BR" sz="2400" dirty="0" smtClean="0"/>
              <a:t> </a:t>
            </a:r>
            <a:r>
              <a:rPr lang="pt-BR" sz="2400" dirty="0" smtClean="0">
                <a:sym typeface="Wingdings" panose="05000000000000000000" pitchFamily="2" charset="2"/>
              </a:rPr>
              <a:t> modo especial de representar um mapa que sofre deformações de acordo com a informação apresentada</a:t>
            </a:r>
            <a:r>
              <a:rPr lang="pt-BR" sz="2400" dirty="0" smtClean="0">
                <a:sym typeface="Wingdings" panose="05000000000000000000" pitchFamily="2" charset="2"/>
              </a:rPr>
              <a:t>.</a:t>
            </a:r>
          </a:p>
          <a:p>
            <a:endParaRPr lang="pt-BR" sz="2400" dirty="0" smtClean="0">
              <a:sym typeface="Wingdings" panose="05000000000000000000" pitchFamily="2" charset="2"/>
            </a:endParaRPr>
          </a:p>
          <a:p>
            <a:endParaRPr lang="pt-BR" sz="2400" dirty="0">
              <a:sym typeface="Wingdings" panose="05000000000000000000" pitchFamily="2" charset="2"/>
            </a:endParaRPr>
          </a:p>
          <a:p>
            <a:r>
              <a:rPr lang="pt-BR" sz="2400" b="1" dirty="0" smtClean="0">
                <a:sym typeface="Wingdings" panose="05000000000000000000" pitchFamily="2" charset="2"/>
              </a:rPr>
              <a:t>Exemplo</a:t>
            </a:r>
            <a:r>
              <a:rPr lang="pt-BR" sz="2400" dirty="0" smtClean="0">
                <a:sym typeface="Wingdings" panose="05000000000000000000" pitchFamily="2" charset="2"/>
              </a:rPr>
              <a:t>: </a:t>
            </a:r>
            <a:r>
              <a:rPr lang="pt-BR" sz="2200" dirty="0" smtClean="0">
                <a:sym typeface="Wingdings" panose="05000000000000000000" pitchFamily="2" charset="2"/>
              </a:rPr>
              <a:t>no mapa do canto inferior direito (dados de mortalidade infantil) a região nordeste aparece mais “inchada” que as demais. Isso quer dizer que os estados dessa região têm um índice de mortalidade infantil maior. Quanto maior o “inchaço” mais representatividade o dado tem na área. Quanto menor o “inchaço” menor é a representatividade do dado na área.  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84987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IMPORTANTE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1496785"/>
            <a:ext cx="9144000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dirty="0" smtClean="0"/>
              <a:t>ANTES DE COMEÇARMOS A VER QUALQUER ASSUNTO SOBRE MAPAS É IMPORTANTE SABER QUE OS </a:t>
            </a:r>
            <a:r>
              <a:rPr lang="pt-BR" b="1" u="sng" dirty="0" smtClean="0">
                <a:solidFill>
                  <a:srgbClr val="FF0000"/>
                </a:solidFill>
              </a:rPr>
              <a:t>MAPAS NÃO SÃO NEUTROS</a:t>
            </a:r>
            <a:r>
              <a:rPr lang="pt-BR" dirty="0" smtClean="0"/>
              <a:t>! ELES REVELAM O POSICIONAMENTO E AS IDÉIAS DE QUEM OS FEZ. NÃO ACHEM QUE O MAPA QUE NÓS USAMOS NO BRASIL É O MESMO QUE SE USA NA CHINA... FALANDO NISSO... PRESTEM ATENÇÃO NOS DOIS ULTIMOS SLIDES... PERCEBERÃO UMA DIFERENÇA NOS MAPAS MUNDI. BOM ESTUDO!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173" t="5039" r="14960" b="9290"/>
          <a:stretch>
            <a:fillRect/>
          </a:stretch>
        </p:blipFill>
        <p:spPr bwMode="auto">
          <a:xfrm>
            <a:off x="0" y="1"/>
            <a:ext cx="914403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MAPAS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7143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O QUE SERIA UM MAPA?</a:t>
            </a:r>
          </a:p>
          <a:p>
            <a:pPr algn="ctr"/>
            <a:r>
              <a:rPr lang="pt-BR" sz="3600" dirty="0" smtClean="0"/>
              <a:t>ISSO AI É UM MAPA? </a:t>
            </a:r>
            <a:endParaRPr lang="pt-BR" sz="3600" dirty="0"/>
          </a:p>
        </p:txBody>
      </p:sp>
      <p:pic>
        <p:nvPicPr>
          <p:cNvPr id="1026" name="Picture 2" descr="Resultado de imagem para MAPA MUND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505" y="1936278"/>
            <a:ext cx="7500990" cy="4921746"/>
          </a:xfrm>
          <a:prstGeom prst="rect">
            <a:avLst/>
          </a:prstGeom>
          <a:noFill/>
        </p:spPr>
      </p:pic>
      <p:pic>
        <p:nvPicPr>
          <p:cNvPr id="1028" name="Picture 4" descr="Resultado de imag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87235">
            <a:off x="7571313" y="1749902"/>
            <a:ext cx="1844218" cy="1383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CLASSIFICAÇÃO QUANTO A DEFORMAÇÃO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149678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CONFORME</a:t>
            </a:r>
            <a:r>
              <a:rPr lang="pt-BR" dirty="0" smtClean="0"/>
              <a:t> – projeção que mantém as </a:t>
            </a:r>
            <a:r>
              <a:rPr lang="pt-BR" u="sng" dirty="0" smtClean="0"/>
              <a:t>formas</a:t>
            </a:r>
            <a:r>
              <a:rPr lang="pt-BR" dirty="0" smtClean="0"/>
              <a:t> (ângulos) iguais no plano projetado como na realidade.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32" y="26310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EQUIVALENTE</a:t>
            </a:r>
            <a:r>
              <a:rPr lang="pt-BR" dirty="0" smtClean="0"/>
              <a:t> – projeção que mantém as </a:t>
            </a:r>
            <a:r>
              <a:rPr lang="pt-BR" u="sng" dirty="0" smtClean="0"/>
              <a:t>áreas</a:t>
            </a:r>
            <a:r>
              <a:rPr lang="pt-BR" dirty="0" smtClean="0"/>
              <a:t> iguais no plano projetado como na realidade.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2" y="37113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EQUIDISTANTE</a:t>
            </a:r>
            <a:r>
              <a:rPr lang="pt-BR" dirty="0" smtClean="0"/>
              <a:t> – projeção que mantém as </a:t>
            </a:r>
            <a:r>
              <a:rPr lang="pt-BR" u="sng" dirty="0" smtClean="0"/>
              <a:t>distâncias</a:t>
            </a:r>
            <a:r>
              <a:rPr lang="pt-BR" dirty="0" smtClean="0"/>
              <a:t> iguais no plano projetado como na realidade.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-32" y="49170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AFILÁTICA</a:t>
            </a:r>
            <a:r>
              <a:rPr lang="pt-BR" dirty="0" smtClean="0"/>
              <a:t> – projeção que </a:t>
            </a:r>
            <a:r>
              <a:rPr lang="pt-BR" u="sng" dirty="0" smtClean="0"/>
              <a:t>não mantém relação de área e forma</a:t>
            </a:r>
            <a:r>
              <a:rPr lang="pt-BR" dirty="0" smtClean="0"/>
              <a:t> (ângulos) com a realidade.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-28577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400" dirty="0" smtClean="0"/>
          </a:p>
          <a:p>
            <a:pPr algn="ctr"/>
            <a:r>
              <a:rPr lang="pt-BR" sz="3600" b="1" dirty="0" smtClean="0"/>
              <a:t>PROJEÇÕES CILINDRICAS</a:t>
            </a:r>
            <a:endParaRPr lang="pt-BR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493" t="31304" r="14492" b="8405"/>
          <a:stretch>
            <a:fillRect/>
          </a:stretch>
        </p:blipFill>
        <p:spPr bwMode="auto">
          <a:xfrm>
            <a:off x="755562" y="2786058"/>
            <a:ext cx="767409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28596" y="1214422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t-BR" dirty="0" smtClean="0"/>
              <a:t> Usam um cilindro como base de projeção,</a:t>
            </a:r>
          </a:p>
          <a:p>
            <a:pPr>
              <a:buFontTx/>
              <a:buChar char="-"/>
            </a:pPr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 Os paralelos (latitudes) e meridianos (longitudes) são formados por linhas paralelas e concorrentes entre si.</a:t>
            </a:r>
            <a:endParaRPr lang="pt-BR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PROJEÇÕES CÔNICAS</a:t>
            </a:r>
            <a:endParaRPr lang="pt-BR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126" t="34958" r="14285" b="9915"/>
          <a:stretch>
            <a:fillRect/>
          </a:stretch>
        </p:blipFill>
        <p:spPr bwMode="auto">
          <a:xfrm>
            <a:off x="447762" y="2857496"/>
            <a:ext cx="819620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28596" y="1214422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t-BR" dirty="0" smtClean="0"/>
              <a:t> Usam um cone como base de projeção,</a:t>
            </a:r>
          </a:p>
          <a:p>
            <a:pPr>
              <a:buFontTx/>
              <a:buChar char="-"/>
            </a:pPr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 Os paralelos (latitudes) são semi-circulares e os meridianos (longitudes) são radiais (convergem para um ponto central.</a:t>
            </a:r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PROJEÇÕES AZIMUTAIS</a:t>
            </a:r>
            <a:endParaRPr lang="pt-BR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625" t="27778" r="14062" b="11110"/>
          <a:stretch>
            <a:fillRect/>
          </a:stretch>
        </p:blipFill>
        <p:spPr bwMode="auto">
          <a:xfrm>
            <a:off x="785786" y="2714620"/>
            <a:ext cx="762763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28596" y="1214422"/>
            <a:ext cx="6429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t-BR" dirty="0" smtClean="0"/>
              <a:t> Usam um plano como base de projeção,</a:t>
            </a:r>
          </a:p>
          <a:p>
            <a:pPr>
              <a:buFontTx/>
              <a:buChar char="-"/>
            </a:pPr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 Os paralelos (latitudes) são circulares e os meridianos (longitudes) são formados por linhas retas radiais (que convergem para o centro da projeção.</a:t>
            </a:r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PROJEÇÕES ESPECIAIS</a:t>
            </a:r>
            <a:endParaRPr lang="pt-BR" sz="3600" b="1" dirty="0"/>
          </a:p>
        </p:txBody>
      </p:sp>
      <p:pic>
        <p:nvPicPr>
          <p:cNvPr id="4098" name="Picture 2" descr="Projeções cartográficas"/>
          <p:cNvPicPr>
            <a:picLocks noChangeAspect="1" noChangeArrowheads="1"/>
          </p:cNvPicPr>
          <p:nvPr/>
        </p:nvPicPr>
        <p:blipFill>
          <a:blip r:embed="rId2"/>
          <a:srcRect t="7353" b="7353"/>
          <a:stretch>
            <a:fillRect/>
          </a:stretch>
        </p:blipFill>
        <p:spPr bwMode="auto">
          <a:xfrm>
            <a:off x="899592" y="2967540"/>
            <a:ext cx="7344816" cy="391543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89757" y="853843"/>
            <a:ext cx="89644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pt-BR" dirty="0" smtClean="0"/>
              <a:t> São projeções modificadas dos 3 tipos básicos (cilíndricas, cônicas e azimutais) que apresentam características próprias.</a:t>
            </a:r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151962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/>
              <a:t>Projeção Universal Transversa de </a:t>
            </a:r>
            <a:r>
              <a:rPr lang="pt-BR" b="1" u="sng" dirty="0" err="1" smtClean="0"/>
              <a:t>Mercator</a:t>
            </a:r>
            <a:endParaRPr lang="pt-BR" b="1" u="sng" dirty="0" smtClean="0"/>
          </a:p>
          <a:p>
            <a:pPr algn="ctr"/>
            <a:endParaRPr lang="pt-BR" b="1" u="sng" dirty="0" smtClean="0"/>
          </a:p>
          <a:p>
            <a:pPr>
              <a:buFontTx/>
              <a:buChar char="-"/>
            </a:pPr>
            <a:r>
              <a:rPr lang="pt-BR" dirty="0" smtClean="0"/>
              <a:t> Grande deformação acima de 80º de latitude. Não representa os pólos,</a:t>
            </a:r>
          </a:p>
          <a:p>
            <a:pPr>
              <a:buFontTx/>
              <a:buChar char="-"/>
            </a:pPr>
            <a:r>
              <a:rPr lang="pt-BR" dirty="0" smtClean="0"/>
              <a:t> Países da Europa estão muito ampliados (mostra a hegemonia da época),</a:t>
            </a:r>
          </a:p>
          <a:p>
            <a:pPr>
              <a:buFontTx/>
              <a:buChar char="-"/>
            </a:pPr>
            <a:r>
              <a:rPr lang="pt-BR" dirty="0" smtClean="0"/>
              <a:t> É uma projeção conforme (conserva os ângulos)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t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51" y="1513005"/>
            <a:ext cx="7928099" cy="529200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148216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 smtClean="0"/>
              <a:t>PROJEÇÃO DE PETERS</a:t>
            </a:r>
          </a:p>
          <a:p>
            <a:pPr algn="ctr"/>
            <a:endParaRPr lang="pt-BR" b="1" u="sng" dirty="0" smtClean="0"/>
          </a:p>
          <a:p>
            <a:pPr>
              <a:buFontTx/>
              <a:buChar char="-"/>
            </a:pPr>
            <a:r>
              <a:rPr lang="pt-BR" dirty="0" smtClean="0"/>
              <a:t> </a:t>
            </a:r>
            <a:r>
              <a:rPr lang="pt-BR" sz="2000" dirty="0" smtClean="0"/>
              <a:t>Projeção equivalente (conserva as </a:t>
            </a:r>
            <a:r>
              <a:rPr lang="pt-BR" sz="2000" dirty="0" smtClean="0"/>
              <a:t>áreas originais dos territórios),</a:t>
            </a:r>
            <a:endParaRPr lang="pt-BR" sz="2000" dirty="0" smtClean="0"/>
          </a:p>
          <a:p>
            <a:pPr>
              <a:buFontTx/>
              <a:buChar char="-"/>
            </a:pPr>
            <a:r>
              <a:rPr lang="pt-BR" sz="2000" dirty="0" smtClean="0"/>
              <a:t> </a:t>
            </a:r>
            <a:r>
              <a:rPr lang="pt-BR" sz="2000" dirty="0" smtClean="0"/>
              <a:t>Nessa projeção os </a:t>
            </a:r>
            <a:r>
              <a:rPr lang="pt-BR" sz="2000" dirty="0" smtClean="0"/>
              <a:t>países </a:t>
            </a:r>
            <a:r>
              <a:rPr lang="pt-BR" sz="2000" dirty="0" smtClean="0"/>
              <a:t>emergentes aparecem com mais destaque que os europeus.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_projecoes_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512"/>
            <a:ext cx="9152218" cy="469813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148216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 smtClean="0"/>
              <a:t>PROJEÇÃO DE MOLLWEIDE</a:t>
            </a:r>
          </a:p>
          <a:p>
            <a:pPr algn="ctr"/>
            <a:endParaRPr lang="pt-BR" b="1" u="sng" dirty="0" smtClean="0"/>
          </a:p>
          <a:p>
            <a:pPr algn="ctr"/>
            <a:endParaRPr lang="pt-BR" b="1" u="sng" dirty="0" smtClean="0"/>
          </a:p>
          <a:p>
            <a:pPr>
              <a:buFontTx/>
              <a:buChar char="-"/>
            </a:pPr>
            <a:r>
              <a:rPr lang="pt-BR" dirty="0" smtClean="0"/>
              <a:t> </a:t>
            </a:r>
            <a:r>
              <a:rPr lang="pt-BR" sz="2000" dirty="0" smtClean="0"/>
              <a:t>Projeção equivalente (conserva as </a:t>
            </a:r>
            <a:r>
              <a:rPr lang="pt-BR" sz="2000" dirty="0" smtClean="0"/>
              <a:t>áreas originais dos territórios),</a:t>
            </a:r>
          </a:p>
          <a:p>
            <a:pPr>
              <a:buFontTx/>
              <a:buChar char="-"/>
            </a:pPr>
            <a:r>
              <a:rPr lang="pt-BR" sz="2000" dirty="0" smtClean="0"/>
              <a:t> </a:t>
            </a:r>
            <a:r>
              <a:rPr lang="pt-BR" sz="2000" dirty="0" smtClean="0"/>
              <a:t>Muito usadas para confecção de mapas </a:t>
            </a:r>
            <a:r>
              <a:rPr lang="pt-BR" sz="2000" i="1" dirty="0" err="1" smtClean="0"/>
              <a:t>mundi</a:t>
            </a:r>
            <a:r>
              <a:rPr lang="pt-BR" sz="2000" dirty="0" smtClean="0"/>
              <a:t>.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_projecoes_5.gif"/>
          <p:cNvPicPr>
            <a:picLocks noChangeAspect="1"/>
          </p:cNvPicPr>
          <p:nvPr/>
        </p:nvPicPr>
        <p:blipFill rotWithShape="1">
          <a:blip r:embed="rId2"/>
          <a:srcRect t="14904" b="7517"/>
          <a:stretch/>
        </p:blipFill>
        <p:spPr>
          <a:xfrm>
            <a:off x="96800" y="2060848"/>
            <a:ext cx="8950401" cy="453650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148216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 smtClean="0"/>
              <a:t>PROJEÇÃO DE GOODE</a:t>
            </a:r>
          </a:p>
          <a:p>
            <a:pPr algn="ctr"/>
            <a:endParaRPr lang="pt-BR" b="1" u="sng" dirty="0" smtClean="0"/>
          </a:p>
          <a:p>
            <a:pPr>
              <a:buFontTx/>
              <a:buChar char="-"/>
            </a:pPr>
            <a:r>
              <a:rPr lang="pt-BR" sz="2000" dirty="0" smtClean="0"/>
              <a:t> </a:t>
            </a:r>
            <a:r>
              <a:rPr lang="pt-BR" sz="2000" dirty="0" smtClean="0"/>
              <a:t>Projeção equivalente (conserva as </a:t>
            </a:r>
            <a:r>
              <a:rPr lang="pt-BR" sz="2000" dirty="0" smtClean="0"/>
              <a:t>áreas originais dos territórios),</a:t>
            </a:r>
          </a:p>
          <a:p>
            <a:pPr>
              <a:buFontTx/>
              <a:buChar char="-"/>
            </a:pPr>
            <a:r>
              <a:rPr lang="pt-BR" sz="2000" dirty="0" smtClean="0"/>
              <a:t> Essa projeção enfatiza a relação entre </a:t>
            </a:r>
            <a:r>
              <a:rPr lang="pt-BR" sz="2000" dirty="0"/>
              <a:t>as massas de oceano e continente</a:t>
            </a:r>
            <a:endParaRPr lang="pt-BR" sz="2000" dirty="0" smtClean="0"/>
          </a:p>
          <a:p>
            <a:pPr algn="ctr">
              <a:buFontTx/>
              <a:buChar char="-"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_projecoes_8.gif"/>
          <p:cNvPicPr>
            <a:picLocks noChangeAspect="1"/>
          </p:cNvPicPr>
          <p:nvPr/>
        </p:nvPicPr>
        <p:blipFill rotWithShape="1">
          <a:blip r:embed="rId2"/>
          <a:srcRect t="4831" b="5096"/>
          <a:stretch/>
        </p:blipFill>
        <p:spPr>
          <a:xfrm>
            <a:off x="4619279" y="1772816"/>
            <a:ext cx="4417217" cy="39787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14821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 smtClean="0"/>
              <a:t>PROJEÇÃO AZIMUTAL CENTRADA EM SÃO PAULO</a:t>
            </a:r>
          </a:p>
          <a:p>
            <a:pPr algn="ctr"/>
            <a:endParaRPr lang="pt-BR" b="1" u="sng" dirty="0" smtClean="0"/>
          </a:p>
          <a:p>
            <a:pPr marL="342900" indent="-342900">
              <a:buFontTx/>
              <a:buChar char="-"/>
            </a:pPr>
            <a:r>
              <a:rPr lang="pt-BR" sz="2000" dirty="0" smtClean="0"/>
              <a:t>Projeção </a:t>
            </a:r>
            <a:r>
              <a:rPr lang="pt-BR" sz="2000" dirty="0" smtClean="0"/>
              <a:t>eqüidistante (conserva as distâncias do ponto central</a:t>
            </a:r>
            <a:r>
              <a:rPr lang="pt-BR" sz="2000" dirty="0" smtClean="0"/>
              <a:t>),</a:t>
            </a:r>
          </a:p>
          <a:p>
            <a:pPr marL="342900" indent="-342900">
              <a:buFontTx/>
              <a:buChar char="-"/>
            </a:pPr>
            <a:r>
              <a:rPr lang="pt-BR" sz="2000" dirty="0" smtClean="0"/>
              <a:t>Essa em especial mantem as distâncias verdadeiras medidas a partir do centro do mapa (lembra uma tela de radar).</a:t>
            </a:r>
            <a:endParaRPr lang="pt-BR" sz="2000" dirty="0"/>
          </a:p>
        </p:txBody>
      </p:sp>
      <p:pic>
        <p:nvPicPr>
          <p:cNvPr id="1026" name="Picture 2" descr="Projeções cartográfic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4241"/>
          <a:stretch/>
        </p:blipFill>
        <p:spPr bwMode="auto">
          <a:xfrm>
            <a:off x="0" y="1772816"/>
            <a:ext cx="4423427" cy="40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496" y="5733256"/>
            <a:ext cx="410445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Esse mapa tem seu centro no polo sul geográfico. Isso quer dizer que as distâncias medidas a partir do centro do polo para qualquer lugar do mapa serão verdadeiras.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23426" y="5733256"/>
            <a:ext cx="468507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Esse mapa tem seu centro no Brasil (São Paulo). </a:t>
            </a:r>
            <a:r>
              <a:rPr lang="pt-BR" sz="1600" dirty="0"/>
              <a:t>Isso quer dizer que as distâncias medidas a partir </a:t>
            </a:r>
            <a:r>
              <a:rPr lang="pt-BR" sz="1600" dirty="0" smtClean="0"/>
              <a:t>de São Paulo </a:t>
            </a:r>
            <a:r>
              <a:rPr lang="pt-BR" sz="1600" dirty="0"/>
              <a:t>para qualquer lugar do mapa serão verdadeiras.</a:t>
            </a:r>
          </a:p>
          <a:p>
            <a:pPr algn="ctr"/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1NOaDOvdxL._SL1500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176"/>
            <a:ext cx="9144000" cy="602284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-24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 smtClean="0"/>
              <a:t>PROJEÇÃO DE HÖLZEL</a:t>
            </a:r>
          </a:p>
          <a:p>
            <a:pPr algn="ctr"/>
            <a:endParaRPr lang="pt-BR" sz="1100" b="1" u="sng" dirty="0" smtClean="0"/>
          </a:p>
          <a:p>
            <a:pPr algn="ctr"/>
            <a:r>
              <a:rPr lang="pt-BR" dirty="0" smtClean="0"/>
              <a:t>- Projeção </a:t>
            </a:r>
            <a:r>
              <a:rPr lang="pt-BR" dirty="0" err="1" smtClean="0"/>
              <a:t>afilática</a:t>
            </a:r>
            <a:r>
              <a:rPr lang="pt-BR" dirty="0" smtClean="0"/>
              <a:t> (não conserva nem as áreas nem os ângulos).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MAPAS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7143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O QUE SERIA UM MAPA?</a:t>
            </a:r>
          </a:p>
          <a:p>
            <a:pPr algn="ctr"/>
            <a:r>
              <a:rPr lang="pt-BR" sz="3600" dirty="0" smtClean="0"/>
              <a:t>E ISSO?</a:t>
            </a:r>
            <a:endParaRPr lang="pt-BR" sz="3600" dirty="0"/>
          </a:p>
        </p:txBody>
      </p:sp>
      <p:pic>
        <p:nvPicPr>
          <p:cNvPr id="1028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87235">
            <a:off x="7571313" y="1749902"/>
            <a:ext cx="1844218" cy="1383164"/>
          </a:xfrm>
          <a:prstGeom prst="rect">
            <a:avLst/>
          </a:prstGeom>
          <a:noFill/>
        </p:spPr>
      </p:pic>
      <p:pic>
        <p:nvPicPr>
          <p:cNvPr id="38914" name="Picture 2" descr="Resultado de imagem para mapa fisico bras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1869" y="1819456"/>
            <a:ext cx="4720263" cy="5038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1694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POR QUE NÃO CONFIAR TANTO NOS MAPAS?</a:t>
            </a:r>
            <a:endParaRPr lang="pt-BR" sz="28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Botão de ação: Filme 1">
            <a:hlinkClick r:id="rId2" highlightClick="1"/>
          </p:cNvPr>
          <p:cNvSpPr/>
          <p:nvPr/>
        </p:nvSpPr>
        <p:spPr>
          <a:xfrm>
            <a:off x="3671900" y="3789040"/>
            <a:ext cx="1800200" cy="1656184"/>
          </a:xfrm>
          <a:prstGeom prst="actionButtonMovi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0" y="215666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DÊ UM CLIQUE NO BOTÃO ABAIXO PARA ACESSAR UM VÍDEO NO YOUTUBE SOBRE AS PROJEÇÕES CARTOGRÁFICAS E SUAS DISTORÇÕES. É BEM RAPIDINHO E VALE A PENA.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1470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View-from-China-003-1024x7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"/>
            <a:ext cx="9144000" cy="682228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0" y="1357298"/>
            <a:ext cx="9144000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Esse mapa chinês mostra o mundo na visão deles. Nesse caso a China e a Ásia ocupam uma posição de destaque (parte do meio do mapa) em vez de a Europa. Nós estamos acostumados em ver a Europa no meio, mas isso só acontece porque nossos mapas são feitos sob a influência da cultura ocidental que é, na sua raiz, européia. </a:t>
            </a:r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Da próxima vez que dermos de cara com um mapa que nunca vimos, ou algum conhecido mesmo, tente olhar pra ele de outro modo e pensar que o desenho ali não foi feito aleatoriamente, ele tem um motivo por trás.</a:t>
            </a:r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Abraço.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437" t="18125" r="43359" b="23750"/>
          <a:stretch>
            <a:fillRect/>
          </a:stretch>
        </p:blipFill>
        <p:spPr bwMode="auto">
          <a:xfrm>
            <a:off x="1437968" y="0"/>
            <a:ext cx="62680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5457831" y="415028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AZIMUTAL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1457303" y="626747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437" t="20000" r="41406" b="23125"/>
          <a:stretch>
            <a:fillRect/>
          </a:stretch>
        </p:blipFill>
        <p:spPr bwMode="auto">
          <a:xfrm>
            <a:off x="1178695" y="-1"/>
            <a:ext cx="6786610" cy="686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4"/>
          <p:cNvSpPr/>
          <p:nvPr/>
        </p:nvSpPr>
        <p:spPr>
          <a:xfrm>
            <a:off x="1204889" y="6134119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3437" t="26875" r="41797" b="30625"/>
          <a:stretch>
            <a:fillRect/>
          </a:stretch>
        </p:blipFill>
        <p:spPr bwMode="auto">
          <a:xfrm>
            <a:off x="821505" y="563454"/>
            <a:ext cx="7500990" cy="573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ipse 2"/>
          <p:cNvSpPr/>
          <p:nvPr/>
        </p:nvSpPr>
        <p:spPr>
          <a:xfrm>
            <a:off x="847699" y="4591058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MAPAS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7143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O QUE SERIA UM MAPA?</a:t>
            </a:r>
          </a:p>
          <a:p>
            <a:pPr algn="ctr"/>
            <a:r>
              <a:rPr lang="pt-BR" sz="3600" dirty="0" smtClean="0"/>
              <a:t>E ESSE AÍ EMBAIXO? É UM MAPA?</a:t>
            </a:r>
            <a:endParaRPr lang="pt-BR" sz="3600" dirty="0"/>
          </a:p>
        </p:txBody>
      </p:sp>
      <p:pic>
        <p:nvPicPr>
          <p:cNvPr id="1028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87235">
            <a:off x="7571313" y="1749902"/>
            <a:ext cx="1844218" cy="1383164"/>
          </a:xfrm>
          <a:prstGeom prst="rect">
            <a:avLst/>
          </a:prstGeom>
          <a:noFill/>
        </p:spPr>
      </p:pic>
      <p:pic>
        <p:nvPicPr>
          <p:cNvPr id="37890" name="Picture 2" descr="Resultado de imagem para MAPA mental ca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14" y="1928802"/>
            <a:ext cx="6626372" cy="4991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MAPAS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714356"/>
            <a:ext cx="9144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AFINAL O QUE SERIA UM MAPA?</a:t>
            </a:r>
          </a:p>
          <a:p>
            <a:pPr algn="ctr"/>
            <a:endParaRPr lang="pt-BR" sz="3600" dirty="0" smtClean="0"/>
          </a:p>
          <a:p>
            <a:r>
              <a:rPr lang="pt-BR" sz="3200" dirty="0" smtClean="0"/>
              <a:t>        Mapa é uma representação visual que apresenta algumas características básicas:</a:t>
            </a:r>
          </a:p>
          <a:p>
            <a:pPr algn="ctr"/>
            <a:endParaRPr lang="pt-BR" sz="3600" dirty="0" smtClean="0"/>
          </a:p>
          <a:p>
            <a:pPr>
              <a:buFontTx/>
              <a:buChar char="-"/>
            </a:pPr>
            <a:r>
              <a:rPr lang="pt-BR" sz="3600" dirty="0" smtClean="0"/>
              <a:t> </a:t>
            </a:r>
            <a:r>
              <a:rPr lang="pt-BR" sz="2800" dirty="0" smtClean="0"/>
              <a:t>Título,</a:t>
            </a:r>
          </a:p>
          <a:p>
            <a:endParaRPr lang="pt-BR" sz="1050" dirty="0" smtClean="0"/>
          </a:p>
          <a:p>
            <a:pPr>
              <a:buFontTx/>
              <a:buChar char="-"/>
            </a:pPr>
            <a:r>
              <a:rPr lang="pt-BR" sz="2800" dirty="0" smtClean="0"/>
              <a:t> Orientação (Norte, Sul, Leste ou Oeste),</a:t>
            </a:r>
          </a:p>
          <a:p>
            <a:endParaRPr lang="pt-BR" sz="1050" dirty="0" smtClean="0"/>
          </a:p>
          <a:p>
            <a:pPr>
              <a:buFontTx/>
              <a:buChar char="-"/>
            </a:pPr>
            <a:r>
              <a:rPr lang="pt-BR" sz="2800" dirty="0" smtClean="0"/>
              <a:t> Escala (relação de proporção entre o real e a representação),</a:t>
            </a:r>
          </a:p>
          <a:p>
            <a:pPr>
              <a:buFontTx/>
              <a:buChar char="-"/>
            </a:pPr>
            <a:endParaRPr lang="pt-BR" sz="1050" dirty="0" smtClean="0"/>
          </a:p>
          <a:p>
            <a:pPr>
              <a:buFontTx/>
              <a:buChar char="-"/>
            </a:pPr>
            <a:r>
              <a:rPr lang="pt-BR" sz="2800" dirty="0" smtClean="0"/>
              <a:t> Legenda,</a:t>
            </a:r>
          </a:p>
          <a:p>
            <a:pPr>
              <a:buFontTx/>
              <a:buChar char="-"/>
            </a:pPr>
            <a:endParaRPr lang="pt-BR" sz="1050" dirty="0" smtClean="0"/>
          </a:p>
          <a:p>
            <a:pPr>
              <a:buFontTx/>
              <a:buChar char="-"/>
            </a:pPr>
            <a:r>
              <a:rPr lang="pt-BR" sz="2800" dirty="0" smtClean="0"/>
              <a:t> Fonte (de onde vieram as informações contidas no mapa),</a:t>
            </a:r>
            <a:endParaRPr lang="pt-BR" sz="2400" dirty="0" smtClean="0"/>
          </a:p>
        </p:txBody>
      </p:sp>
      <p:pic>
        <p:nvPicPr>
          <p:cNvPr id="7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3028">
            <a:off x="-21216" y="1806813"/>
            <a:ext cx="967796" cy="725847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MAPAS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357166"/>
            <a:ext cx="9144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dirty="0" smtClean="0"/>
          </a:p>
          <a:p>
            <a:r>
              <a:rPr lang="pt-BR" sz="3200" dirty="0" smtClean="0"/>
              <a:t>	A história da cartografia (que é a ação de fazer os mapas     ) tem origem há </a:t>
            </a:r>
            <a:r>
              <a:rPr lang="pt-BR" sz="3200" dirty="0" err="1" smtClean="0"/>
              <a:t>muuuuuito</a:t>
            </a:r>
            <a:r>
              <a:rPr lang="pt-BR" sz="3200" dirty="0" smtClean="0"/>
              <a:t> tempo atrás. </a:t>
            </a:r>
          </a:p>
          <a:p>
            <a:endParaRPr lang="pt-BR" sz="3200" dirty="0" smtClean="0"/>
          </a:p>
          <a:p>
            <a:r>
              <a:rPr lang="pt-BR" sz="3200" dirty="0" smtClean="0"/>
              <a:t>Muito mesmo! Tipo milhares de anos antes Cristo!</a:t>
            </a:r>
          </a:p>
          <a:p>
            <a:endParaRPr lang="pt-BR" sz="3200" dirty="0" smtClean="0"/>
          </a:p>
          <a:p>
            <a:r>
              <a:rPr lang="pt-BR" sz="3200" dirty="0" smtClean="0"/>
              <a:t>	As primeiras tentativas de representar o espaço ao redor datam de quase 20000 anos atrás!! São representações de estrelas pintadas em cavernas.</a:t>
            </a:r>
          </a:p>
          <a:p>
            <a:endParaRPr lang="pt-BR" sz="3200" dirty="0" smtClean="0"/>
          </a:p>
          <a:p>
            <a:r>
              <a:rPr lang="pt-BR" sz="3200" dirty="0" smtClean="0"/>
              <a:t>	ATÉ O TAMANHO DA TERRA FOI CALCULADO USANDO A CARTOGRAFIA!</a:t>
            </a:r>
            <a:endParaRPr lang="pt-BR" sz="2400" dirty="0" smtClean="0"/>
          </a:p>
        </p:txBody>
      </p:sp>
      <p:pic>
        <p:nvPicPr>
          <p:cNvPr id="1028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3028">
            <a:off x="-21216" y="896316"/>
            <a:ext cx="967796" cy="725847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39938" name="Picture 2" descr="Resultado de imagem para lâmpada ide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510" y="1307702"/>
            <a:ext cx="579598" cy="709601"/>
          </a:xfrm>
          <a:prstGeom prst="rect">
            <a:avLst/>
          </a:prstGeom>
          <a:noFill/>
        </p:spPr>
      </p:pic>
      <p:pic>
        <p:nvPicPr>
          <p:cNvPr id="39940" name="Picture 4" descr="Resultado de imagem para OH ME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5715016"/>
            <a:ext cx="1371580" cy="1142984"/>
          </a:xfrm>
          <a:prstGeom prst="rect">
            <a:avLst/>
          </a:prstGeom>
          <a:noFill/>
        </p:spPr>
      </p:pic>
      <p:pic>
        <p:nvPicPr>
          <p:cNvPr id="12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3028">
            <a:off x="-19519" y="3315761"/>
            <a:ext cx="967796" cy="725847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13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3028">
            <a:off x="-17919" y="5307275"/>
            <a:ext cx="967796" cy="725847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1" y="0"/>
            <a:ext cx="7606058" cy="4917259"/>
          </a:xfrm>
        </p:spPr>
      </p:pic>
      <p:sp>
        <p:nvSpPr>
          <p:cNvPr id="5" name="CaixaDeTexto 4"/>
          <p:cNvSpPr txBox="1"/>
          <p:nvPr/>
        </p:nvSpPr>
        <p:spPr>
          <a:xfrm>
            <a:off x="0" y="492919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Representação de </a:t>
            </a:r>
            <a:r>
              <a:rPr lang="pt-BR" dirty="0" err="1" smtClean="0"/>
              <a:t>Çatalhöyük</a:t>
            </a:r>
            <a:r>
              <a:rPr lang="pt-BR" dirty="0" smtClean="0"/>
              <a:t> (atual Turquia) – 7000 BC</a:t>
            </a:r>
          </a:p>
          <a:p>
            <a:endParaRPr lang="pt-BR" dirty="0" smtClean="0"/>
          </a:p>
          <a:p>
            <a:pPr algn="just"/>
            <a:r>
              <a:rPr lang="pt-BR" sz="2400" dirty="0" smtClean="0"/>
              <a:t>Apesar de ser considerada uma representação espacial de uma antiga vila e o mapa mais antigo do mundo por alguns pesquisadores, por outros é considerada apenas um desenho com formas geométricas.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350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14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MAPAS</a:t>
            </a:r>
            <a:endParaRPr lang="pt-BR" sz="36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32661" y="714356"/>
            <a:ext cx="907259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0" y="714356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dirty="0" smtClean="0"/>
          </a:p>
          <a:p>
            <a:pPr algn="ctr"/>
            <a:r>
              <a:rPr lang="pt-BR" sz="3200" dirty="0" smtClean="0"/>
              <a:t>E AFINAL QUAIS SÃO AS UTILIDADES DOS MAPAS??</a:t>
            </a:r>
          </a:p>
          <a:p>
            <a:endParaRPr lang="pt-BR" sz="3200" dirty="0" smtClean="0"/>
          </a:p>
          <a:p>
            <a:endParaRPr lang="pt-BR" sz="3200" dirty="0" smtClean="0"/>
          </a:p>
          <a:p>
            <a:pPr algn="ctr"/>
            <a:r>
              <a:rPr lang="pt-BR" sz="4000" b="1" dirty="0" smtClean="0">
                <a:solidFill>
                  <a:srgbClr val="FF0000"/>
                </a:solidFill>
              </a:rPr>
              <a:t>M-U-I-T-A-S!!</a:t>
            </a:r>
          </a:p>
          <a:p>
            <a:pPr algn="ctr"/>
            <a:endParaRPr lang="pt-BR" sz="2000" b="1" dirty="0" smtClean="0">
              <a:solidFill>
                <a:srgbClr val="FF0000"/>
              </a:solidFill>
            </a:endParaRPr>
          </a:p>
          <a:p>
            <a:pPr algn="ctr">
              <a:buFontTx/>
              <a:buChar char="-"/>
            </a:pPr>
            <a:r>
              <a:rPr lang="pt-BR" sz="3200" dirty="0" smtClean="0"/>
              <a:t>Planejar uma viagem,</a:t>
            </a:r>
          </a:p>
          <a:p>
            <a:pPr algn="ctr">
              <a:buFontTx/>
              <a:buChar char="-"/>
            </a:pPr>
            <a:r>
              <a:rPr lang="pt-BR" sz="3200" dirty="0" smtClean="0"/>
              <a:t>Política,</a:t>
            </a:r>
          </a:p>
          <a:p>
            <a:pPr algn="ctr">
              <a:buFontTx/>
              <a:buChar char="-"/>
            </a:pPr>
            <a:r>
              <a:rPr lang="pt-BR" sz="3200" dirty="0" smtClean="0"/>
              <a:t>Turismo,</a:t>
            </a:r>
          </a:p>
          <a:p>
            <a:pPr algn="ctr">
              <a:buFontTx/>
              <a:buChar char="-"/>
            </a:pPr>
            <a:r>
              <a:rPr lang="pt-BR" sz="3200" dirty="0" smtClean="0"/>
              <a:t>Calcular distância,</a:t>
            </a:r>
          </a:p>
          <a:p>
            <a:pPr algn="ctr">
              <a:buFontTx/>
              <a:buChar char="-"/>
            </a:pPr>
            <a:r>
              <a:rPr lang="pt-BR" sz="3200" dirty="0" smtClean="0"/>
              <a:t>Localização,</a:t>
            </a:r>
          </a:p>
          <a:p>
            <a:pPr algn="ctr">
              <a:buFontTx/>
              <a:buChar char="-"/>
            </a:pPr>
            <a:r>
              <a:rPr lang="pt-BR" sz="3200" dirty="0" smtClean="0"/>
              <a:t>Achar a casa do </a:t>
            </a:r>
            <a:r>
              <a:rPr lang="pt-BR" sz="3200" dirty="0" err="1" smtClean="0"/>
              <a:t>crush</a:t>
            </a:r>
            <a:r>
              <a:rPr lang="pt-BR" sz="3200" dirty="0" smtClean="0"/>
              <a:t> no </a:t>
            </a:r>
            <a:r>
              <a:rPr lang="pt-BR" sz="3200" dirty="0" err="1" smtClean="0"/>
              <a:t>google</a:t>
            </a:r>
            <a:r>
              <a:rPr lang="pt-BR" sz="3200" dirty="0" smtClean="0"/>
              <a:t> </a:t>
            </a:r>
            <a:r>
              <a:rPr lang="pt-BR" sz="3200" dirty="0" err="1" smtClean="0"/>
              <a:t>maps</a:t>
            </a:r>
            <a:r>
              <a:rPr lang="pt-BR" sz="3200" dirty="0" smtClean="0"/>
              <a:t>...</a:t>
            </a:r>
          </a:p>
        </p:txBody>
      </p:sp>
      <p:pic>
        <p:nvPicPr>
          <p:cNvPr id="1028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64598">
            <a:off x="2171683" y="2182199"/>
            <a:ext cx="967796" cy="725847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39938" name="Picture 2" descr="Resultado de imagem para lâmpada ide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071678"/>
            <a:ext cx="579598" cy="709601"/>
          </a:xfrm>
          <a:prstGeom prst="rect">
            <a:avLst/>
          </a:prstGeom>
          <a:noFill/>
        </p:spPr>
      </p:pic>
      <p:pic>
        <p:nvPicPr>
          <p:cNvPr id="8" name="Picture 4" descr="Resultado de imag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87235">
            <a:off x="5922350" y="2185597"/>
            <a:ext cx="1096558" cy="822419"/>
          </a:xfrm>
          <a:prstGeom prst="rect">
            <a:avLst/>
          </a:prstGeom>
          <a:noFill/>
        </p:spPr>
      </p:pic>
      <p:pic>
        <p:nvPicPr>
          <p:cNvPr id="41986" name="Picture 2" descr="Resultado de image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6439" y="5834089"/>
            <a:ext cx="1294055" cy="881059"/>
          </a:xfrm>
          <a:prstGeom prst="rect">
            <a:avLst/>
          </a:prstGeom>
          <a:noFill/>
        </p:spPr>
      </p:pic>
      <p:pic>
        <p:nvPicPr>
          <p:cNvPr id="41988" name="Picture 4" descr="Resultado de imagem para 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571876"/>
            <a:ext cx="500066" cy="547881"/>
          </a:xfrm>
          <a:prstGeom prst="rect">
            <a:avLst/>
          </a:prstGeom>
          <a:noFill/>
        </p:spPr>
      </p:pic>
      <p:pic>
        <p:nvPicPr>
          <p:cNvPr id="11" name="Picture 4" descr="Resultado de imagem para 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143380"/>
            <a:ext cx="500066" cy="547881"/>
          </a:xfrm>
          <a:prstGeom prst="rect">
            <a:avLst/>
          </a:prstGeom>
          <a:noFill/>
        </p:spPr>
      </p:pic>
      <p:pic>
        <p:nvPicPr>
          <p:cNvPr id="12" name="Picture 4" descr="Resultado de imagem para o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4572008"/>
            <a:ext cx="500066" cy="547881"/>
          </a:xfrm>
          <a:prstGeom prst="rect">
            <a:avLst/>
          </a:prstGeom>
          <a:noFill/>
        </p:spPr>
      </p:pic>
      <p:pic>
        <p:nvPicPr>
          <p:cNvPr id="13" name="Picture 4" descr="Resultado de imagem para 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5072074"/>
            <a:ext cx="500066" cy="547881"/>
          </a:xfrm>
          <a:prstGeom prst="rect">
            <a:avLst/>
          </a:prstGeom>
          <a:noFill/>
        </p:spPr>
      </p:pic>
      <p:pic>
        <p:nvPicPr>
          <p:cNvPr id="14" name="Picture 4" descr="Resultado de imagem para 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643578"/>
            <a:ext cx="500066" cy="547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6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2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7" y="1053688"/>
            <a:ext cx="8163367" cy="5306188"/>
          </a:xfrm>
        </p:spPr>
      </p:pic>
      <p:sp>
        <p:nvSpPr>
          <p:cNvPr id="5" name="CaixaDeTexto 4"/>
          <p:cNvSpPr txBox="1"/>
          <p:nvPr/>
        </p:nvSpPr>
        <p:spPr>
          <a:xfrm>
            <a:off x="467544" y="641725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Mapa </a:t>
            </a:r>
            <a:r>
              <a:rPr lang="pt-BR" dirty="0" err="1" smtClean="0"/>
              <a:t>mundi</a:t>
            </a:r>
            <a:r>
              <a:rPr lang="pt-BR" dirty="0" smtClean="0"/>
              <a:t> de </a:t>
            </a:r>
            <a:r>
              <a:rPr lang="pt-BR" dirty="0" err="1" smtClean="0"/>
              <a:t>Herodoto</a:t>
            </a:r>
            <a:r>
              <a:rPr lang="pt-BR" dirty="0" smtClean="0"/>
              <a:t> – 450 DC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44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ALGUNS MAPAS HISTÓRICOS</a:t>
            </a:r>
            <a:endParaRPr lang="pt-BR" sz="3200" b="1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0" y="620688"/>
            <a:ext cx="9144000" cy="87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3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1278</Words>
  <Application>Microsoft Office PowerPoint</Application>
  <PresentationFormat>Apresentação na tela (4:3)</PresentationFormat>
  <Paragraphs>141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Tema do Office</vt:lpstr>
      <vt:lpstr>MAPAS E PROJEÇÕES CARTOGRÁFICAS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Darthvader</dc:creator>
  <cp:lastModifiedBy>IFSP</cp:lastModifiedBy>
  <cp:revision>59</cp:revision>
  <dcterms:created xsi:type="dcterms:W3CDTF">2014-03-06T20:54:37Z</dcterms:created>
  <dcterms:modified xsi:type="dcterms:W3CDTF">2017-04-10T19:35:52Z</dcterms:modified>
</cp:coreProperties>
</file>