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4" r:id="rId3"/>
    <p:sldId id="263" r:id="rId4"/>
    <p:sldId id="260" r:id="rId5"/>
    <p:sldId id="265" r:id="rId6"/>
    <p:sldId id="262" r:id="rId7"/>
    <p:sldId id="266" r:id="rId8"/>
    <p:sldId id="256" r:id="rId9"/>
    <p:sldId id="257" r:id="rId10"/>
    <p:sldId id="25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8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9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67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9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95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9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6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414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403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62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2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6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06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697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5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31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75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4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33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5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8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967F-A795-4D24-A326-3D82BD719FB3}" type="datetimeFigureOut">
              <a:rPr lang="pt-BR" smtClean="0"/>
              <a:t>15/06/2021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4DD3-1144-4D01-A4A7-4F0EE20D87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2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ltech.com.br/smartphone/A-saga-do-iPhone-conheca-a-cadeia-de-producao-do-smartphone-da-Apple/" TargetMode="External"/><Relationship Id="rId2" Type="http://schemas.openxmlformats.org/officeDocument/2006/relationships/hyperlink" Target="https://g1.globo.com/economia/noticia/2019/05/27/incertezas-e-anos-de-pib-decepcionante-deixam-brasil-menos-atrativo-para-empresas-estrangeiras.g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831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</a:rPr>
              <a:t>D</a:t>
            </a:r>
            <a:r>
              <a:rPr lang="pt-BR" sz="4400" b="1" dirty="0"/>
              <a:t>IVISÃO </a:t>
            </a:r>
            <a:r>
              <a:rPr lang="pt-BR" sz="4400" b="1" dirty="0">
                <a:solidFill>
                  <a:srgbClr val="FF0000"/>
                </a:solidFill>
              </a:rPr>
              <a:t>I</a:t>
            </a:r>
            <a:r>
              <a:rPr lang="pt-BR" sz="4400" b="1" dirty="0"/>
              <a:t>NTERNACIONAL DO </a:t>
            </a:r>
            <a:r>
              <a:rPr lang="pt-BR" sz="4400" b="1" dirty="0">
                <a:solidFill>
                  <a:srgbClr val="FF0000"/>
                </a:solidFill>
              </a:rPr>
              <a:t>T</a:t>
            </a:r>
            <a:r>
              <a:rPr lang="pt-BR" sz="4400" b="1" dirty="0"/>
              <a:t>RABALHO</a:t>
            </a:r>
            <a:br>
              <a:rPr lang="pt-BR" sz="4400" b="1" dirty="0"/>
            </a:br>
            <a:r>
              <a:rPr lang="pt-BR" sz="4400" b="1" dirty="0">
                <a:solidFill>
                  <a:srgbClr val="FF0000"/>
                </a:solidFill>
              </a:rPr>
              <a:t>D I 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746" y="-1"/>
            <a:ext cx="5720508" cy="204721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000250" y="5366505"/>
            <a:ext cx="5143500" cy="726793"/>
            <a:chOff x="2000232" y="4797152"/>
            <a:chExt cx="5143500" cy="726793"/>
          </a:xfrm>
        </p:grpSpPr>
        <p:sp>
          <p:nvSpPr>
            <p:cNvPr id="6" name="Subtítulo 2"/>
            <p:cNvSpPr txBox="1">
              <a:spLocks/>
            </p:cNvSpPr>
            <p:nvPr/>
          </p:nvSpPr>
          <p:spPr>
            <a:xfrm>
              <a:off x="2000232" y="4797152"/>
              <a:ext cx="5143500" cy="321471"/>
            </a:xfrm>
            <a:prstGeom prst="rect">
              <a:avLst/>
            </a:prstGeom>
          </p:spPr>
          <p:txBody>
            <a:bodyPr vert="horz" lIns="51435" tIns="25718" rIns="51435" bIns="25718" rtlCol="0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Prof. Felipe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http://abre.ai/geografiafacil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                     : Minuto Geográfico</a:t>
              </a:r>
            </a:p>
            <a:p>
              <a:pPr algn="ctr">
                <a:spcBef>
                  <a:spcPct val="20000"/>
                </a:spcBef>
                <a:defRPr/>
              </a:pPr>
              <a:endParaRPr lang="pt-BR" sz="1350" dirty="0">
                <a:solidFill>
                  <a:schemeClr val="tx1">
                    <a:tint val="75000"/>
                  </a:schemeClr>
                </a:solidFill>
              </a:endParaRPr>
            </a:p>
          </p:txBody>
        </p:sp>
        <p:pic>
          <p:nvPicPr>
            <p:cNvPr id="9" name="Picture 2" descr="Google looks to be preparing a new YouTube streaming service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937" t="43133" r="34957" b="42978"/>
            <a:stretch/>
          </p:blipFill>
          <p:spPr bwMode="auto">
            <a:xfrm>
              <a:off x="3426245" y="5299920"/>
              <a:ext cx="864096" cy="2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7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/>
              <a:t>IVISÃO </a:t>
            </a:r>
            <a:r>
              <a:rPr lang="pt-BR" sz="4000" b="1" dirty="0">
                <a:solidFill>
                  <a:srgbClr val="FF0000"/>
                </a:solidFill>
              </a:rPr>
              <a:t>I</a:t>
            </a:r>
            <a:r>
              <a:rPr lang="pt-BR" sz="4000" b="1" dirty="0"/>
              <a:t>NTERNACIONAL DO </a:t>
            </a:r>
            <a:r>
              <a:rPr lang="pt-BR" sz="4000" b="1" dirty="0">
                <a:solidFill>
                  <a:srgbClr val="FF0000"/>
                </a:solidFill>
              </a:rPr>
              <a:t>T</a:t>
            </a:r>
            <a:r>
              <a:rPr lang="pt-BR" sz="4000" b="1" dirty="0"/>
              <a:t>RABALHO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65874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0" y="8667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A Divisão Internacional do Trabalho nasceu junto com a expansão europeia no sec. XV.</a:t>
            </a:r>
            <a:endParaRPr lang="pt-BR" sz="2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-3778250" y="1181102"/>
            <a:ext cx="3492500" cy="3282950"/>
            <a:chOff x="-3778250" y="1181102"/>
            <a:chExt cx="3492500" cy="3282950"/>
          </a:xfrm>
        </p:grpSpPr>
        <p:pic>
          <p:nvPicPr>
            <p:cNvPr id="1026" name="Picture 2" descr="Caravela Fotografias de Banco de Imagens, Imagens Livres de Direitos  Autorais Caravela | Depositphotos®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68700" y="1181102"/>
              <a:ext cx="3282950" cy="3282950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ristóvão Colombo - Biografias - Grupo Escola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7"/>
                </a:clrFrom>
                <a:clrTo>
                  <a:srgbClr val="FFFF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0829">
              <a:off x="-3778250" y="2361383"/>
              <a:ext cx="1123950" cy="113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ixaDeTexto 12"/>
          <p:cNvSpPr txBox="1"/>
          <p:nvPr/>
        </p:nvSpPr>
        <p:spPr>
          <a:xfrm>
            <a:off x="0" y="20955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Seu início foi marcado pelo pacto colonial e pelo florescimento do Capitalismo.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33242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A relação acontecia entre as metrópoles e as colônias.</a:t>
            </a:r>
            <a:endParaRPr lang="pt-BR" sz="2400" dirty="0"/>
          </a:p>
        </p:txBody>
      </p:sp>
      <p:pic>
        <p:nvPicPr>
          <p:cNvPr id="1030" name="Picture 6" descr="http://1.bp.blogspot.com/-a8YH_gYIdSY/TixP6nTEA6I/AAAAAAAAAQ8/bWPftE_VMqo/s1600/Divis%25C3%25A3o%2BInternacional%2Bdo%2BTrabalho.bmp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6102" r="3157" b="69246"/>
          <a:stretch/>
        </p:blipFill>
        <p:spPr bwMode="auto">
          <a:xfrm>
            <a:off x="666750" y="3978284"/>
            <a:ext cx="7810501" cy="27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2.22222E-6 7.40741E-7 C 0.01111 -0.00555 0.00556 -0.00324 0.01667 -0.00694 L 0.02083 -0.00833 C 0.0309 -0.00787 0.04115 -0.00787 0.05104 -0.00694 C 0.05312 -0.00694 0.05694 -0.0037 0.05833 -0.00277 C 0.06042 -0.00185 0.06267 -0.00115 0.06458 7.40741E-7 C 0.07309 0.00394 0.06667 0.00186 0.075 0.00417 C 0.07639 0.0051 0.07778 0.00625 0.07917 0.00695 C 0.0809 0.00764 0.08941 0.00926 0.09062 0.00973 C 0.10278 0.01273 0.08681 0.0088 0.09896 0.01389 C 0.10347 0.01551 0.1099 0.0169 0.11458 0.01806 C 0.12205 0.02292 0.1158 0.01898 0.12187 0.02223 C 0.12378 0.02292 0.12535 0.02431 0.12708 0.025 C 0.13056 0.02616 0.1342 0.02662 0.1375 0.02778 C 0.13872 0.02801 0.13958 0.02871 0.14062 0.02917 C 0.14375 0.0301 0.14687 0.03102 0.15 0.03195 C 0.16181 0.03056 0.17378 0.02963 0.18542 0.02778 C 0.18698 0.02732 0.18819 0.0257 0.18958 0.025 C 0.19097 0.02431 0.19236 0.02408 0.19375 0.02361 C 0.19722 0.01436 0.19375 0.02084 0.2 0.01528 C 0.20191 0.01343 0.20365 0.01158 0.20521 0.00973 C 0.20642 0.00834 0.20712 0.00648 0.20833 0.00556 C 0.21042 0.00371 0.21267 0.00301 0.21458 0.00139 C 0.2184 -0.00208 0.22135 -0.00648 0.225 -0.00972 C 0.22604 -0.01064 0.22726 -0.01157 0.22812 -0.0125 C 0.22969 -0.01435 0.23073 -0.01666 0.23229 -0.01805 C 0.23542 -0.02129 0.23924 -0.02361 0.24271 -0.02639 C 0.24479 -0.02824 0.24688 -0.03009 0.24896 -0.03194 C 0.25017 -0.03333 0.25156 -0.03518 0.25295 -0.03611 C 0.25434 -0.03703 0.2559 -0.03703 0.25729 -0.0375 C 0.27378 -0.0449 0.25399 -0.03634 0.26545 -0.04305 C 0.27135 -0.04652 0.27135 -0.04537 0.27708 -0.04722 C 0.27813 -0.04768 0.27917 -0.04814 0.28003 -0.04861 C 0.28507 -0.04768 0.28993 -0.04699 0.29479 -0.04583 C 0.29809 -0.04514 0.29792 -0.04421 0.30087 -0.04166 C 0.30226 -0.04074 0.30365 -0.03981 0.30521 -0.03889 C 0.31736 -0.03217 0.30938 -0.03703 0.32066 -0.03194 C 0.32361 -0.03078 0.32639 -0.02963 0.32899 -0.02777 C 0.33021 -0.02731 0.33108 -0.02569 0.33229 -0.025 C 0.33351 -0.0243 0.33507 -0.0243 0.33628 -0.02361 C 0.3375 -0.02338 0.33837 -0.02268 0.33941 -0.02222 C 0.3408 -0.02083 0.34219 -0.01921 0.34358 -0.01805 C 0.36076 -0.00671 0.34132 -0.02222 0.35399 -0.0125 C 0.36094 -0.0074 0.35295 -0.01157 0.36458 -0.00555 C 0.36753 -0.00416 0.37083 -0.00324 0.37396 -0.00139 C 0.39358 0.00903 0.36389 -0.00717 0.38438 0.00556 C 0.38767 0.00764 0.39115 0.00949 0.39479 0.01111 C 0.39688 0.01204 0.39913 0.01204 0.40104 0.01389 C 0.40208 0.01482 0.40295 0.01574 0.40417 0.01667 C 0.40503 0.01713 0.40608 0.0176 0.40712 0.01806 C 0.41354 0.02037 0.41111 0.01898 0.41979 0.02084 C 0.42569 0.02199 0.43733 0.025 0.43733 0.025 C 0.45399 0.02408 0.47083 0.02361 0.48733 0.02223 C 0.49028 0.02176 0.49288 0.02014 0.49583 0.01945 C 0.49809 0.01875 0.50052 0.01852 0.50295 0.01806 C 0.50486 0.01713 0.5066 0.01621 0.50816 0.01528 C 0.51007 0.01389 0.51163 0.01204 0.51337 0.01111 C 0.51615 0.00926 0.5191 0.00834 0.5217 0.00695 C 0.52396 0.00556 0.52587 0.00394 0.52813 0.00278 C 0.53212 0.00023 0.53628 -0.00231 0.54045 -0.00416 C 0.54358 -0.00555 0.54583 -0.00648 0.54896 -0.00833 C 0.56233 -0.01689 0.55486 -0.01412 0.56441 -0.01666 C 0.56649 -0.01805 0.56875 -0.01944 0.57083 -0.02083 C 0.57188 -0.02176 0.57274 -0.02314 0.57378 -0.02361 C 0.57656 -0.02546 0.57951 -0.02639 0.58229 -0.02777 C 0.59097 -0.0331 0.59184 -0.03495 0.59983 -0.03889 C 0.60122 -0.03958 0.60278 -0.03981 0.60399 -0.04027 C 0.60625 -0.0412 0.60816 -0.04236 0.61042 -0.04305 C 0.61267 -0.04421 0.61528 -0.0449 0.61771 -0.04583 C 0.625 -0.04907 0.62309 -0.04884 0.63125 -0.05139 C 0.63646 -0.05324 0.63993 -0.05347 0.64583 -0.05416 C 0.65399 -0.05185 0.6625 -0.05023 0.67066 -0.04722 C 0.67326 -0.04652 0.67552 -0.04444 0.67795 -0.04305 C 0.68073 -0.04166 0.68368 -0.04051 0.68628 -0.03889 C 0.69132 -0.03634 0.69601 -0.0331 0.70087 -0.03055 C 0.70365 -0.02916 0.7066 -0.02824 0.7092 -0.02639 C 0.71285 -0.0243 0.72118 -0.01666 0.72483 -0.01527 L 0.72917 -0.01389 C 0.73073 -0.0125 0.73247 -0.01088 0.7342 -0.00972 C 0.73559 -0.00902 0.73715 -0.00902 0.73854 -0.00833 C 0.73993 -0.00764 0.74132 -0.00648 0.74271 -0.00555 C 0.76753 -0.00694 0.79271 -0.00764 0.81771 -0.00972 C 0.81979 -0.00995 0.82691 -0.01435 0.82899 -0.01527 C 0.84306 -0.02152 0.82951 -0.01412 0.84479 -0.02222 C 0.84722 -0.02361 0.84948 -0.02546 0.85191 -0.02639 C 0.85677 -0.0287 0.86198 -0.02939 0.86649 -0.03194 C 0.86979 -0.03379 0.87274 -0.03611 0.87587 -0.0375 C 0.88177 -0.04027 0.88785 -0.04213 0.89358 -0.04444 C 0.89722 -0.04583 0.90087 -0.04652 0.90399 -0.04861 C 0.9224 -0.0618 0.91389 -0.05902 0.92917 -0.06111 C 0.9349 -0.06458 0.9375 -0.06643 0.94375 -0.06805 C 0.94635 -0.06898 0.94931 -0.06898 0.95208 -0.06944 C 0.95417 -0.07083 0.95608 -0.07245 0.95833 -0.07361 C 0.9592 -0.0743 0.96042 -0.07453 0.96146 -0.075 C 0.96285 -0.07592 0.96406 -0.07708 0.96545 -0.07777 C 0.97622 -0.0831 0.96927 -0.0787 0.97899 -0.08194 C 0.98125 -0.08287 0.98333 -0.08356 0.98542 -0.08472 C 0.98646 -0.08541 0.98715 -0.08727 0.98837 -0.0875 C 0.99219 -0.08865 0.99618 -0.08842 1 -0.08889 C 1.0125 -0.09745 1.01059 -0.09745 1.03628 -0.0875 C 1.04809 -0.0831 1.05851 -0.07361 1.06979 -0.06666 C 1.09063 -0.0537 1.07569 -0.06273 1.0967 -0.05139 C 1.09931 -0.05023 1.10156 -0.04861 1.10417 -0.04722 C 1.10712 -0.04583 1.11042 -0.0449 1.11354 -0.04305 C 1.11458 -0.04259 1.11545 -0.0412 1.11667 -0.04027 C 1.11892 -0.03889 1.12153 -0.0375 1.12378 -0.03611 C 1.13906 -0.0375 1.15451 -0.03773 1.16979 -0.04027 C 1.17344 -0.04097 1.17656 -0.04398 1.18003 -0.04583 C 1.18524 -0.04861 1.19097 -0.05046 1.19566 -0.05416 C 1.19757 -0.05555 1.19913 -0.0574 1.20087 -0.05833 C 1.2026 -0.05926 1.20451 -0.05926 1.20625 -0.05972 C 1.21007 -0.06111 1.21389 -0.06227 1.21753 -0.06389 C 1.2191 -0.06458 1.22031 -0.06597 1.2217 -0.06666 C 1.24792 -0.08264 1.20243 -0.05393 1.24045 -0.07916 C 1.24149 -0.07986 1.24271 -0.08009 1.24375 -0.08055 C 1.25278 -0.08564 1.2533 -0.08703 1.26441 -0.09166 C 1.2717 -0.0949 1.27882 -0.09884 1.28646 -0.1 C 1.29931 -0.10231 1.29201 -0.10092 1.30816 -0.10416 L 1.34566 -0.10139 C 1.35035 -0.10115 1.35938 -0.09421 1.36146 -0.09305 C 1.36302 -0.09236 1.36476 -0.09213 1.36667 -0.09166 C 1.36858 -0.09027 1.37066 -0.08842 1.37274 -0.0875 C 1.37587 -0.08657 1.37917 -0.0868 1.38212 -0.08611 C 1.38403 -0.08588 1.38559 -0.08518 1.38733 -0.08472 C 1.38872 -0.08379 1.3901 -0.08264 1.39149 -0.08194 C 1.39479 -0.08078 1.40642 -0.07963 1.40833 -0.07916 C 1.41285 -0.07963 1.41736 -0.07986 1.4217 -0.08055 C 1.42378 -0.08102 1.42674 -0.0831 1.42795 -0.08472 L 1.42795 -0.08611 L 1.42899 -0.08611 " pathEditMode="relative" ptsTypes="AAAAAAAAAAAAAAAAAAAAAAAAAAAAAAAAAAAAAAAAAAAAAAAAAAAAAAAAAAAAAAAAAAAAAAAAAAAAAAAAAAAAAAAAAAAAAAAAAAAAAAAAAAAAAAAAAAAAAAAAAAAAAAAAAAA">
                                      <p:cBhvr>
                                        <p:cTn id="19" dur="6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/>
              <a:t>IVISÃO </a:t>
            </a:r>
            <a:r>
              <a:rPr lang="pt-BR" sz="4000" b="1" dirty="0">
                <a:solidFill>
                  <a:srgbClr val="FF0000"/>
                </a:solidFill>
              </a:rPr>
              <a:t>I</a:t>
            </a:r>
            <a:r>
              <a:rPr lang="pt-BR" sz="4000" b="1" dirty="0"/>
              <a:t>NTERNACIONAL DO </a:t>
            </a:r>
            <a:r>
              <a:rPr lang="pt-BR" sz="4000" b="1" dirty="0">
                <a:solidFill>
                  <a:srgbClr val="FF0000"/>
                </a:solidFill>
              </a:rPr>
              <a:t>T</a:t>
            </a:r>
            <a:r>
              <a:rPr lang="pt-BR" sz="4000" b="1" dirty="0"/>
              <a:t>RABALHO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5874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1.bp.blogspot.com/-a8YH_gYIdSY/TixP6nTEA6I/AAAAAAAAAQ8/bWPftE_VMqo/s1600/Divis%25C3%25A3o%2BInternacional%2Bdo%2BTrabalho.bmp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30489" r="2983" b="45111"/>
          <a:stretch/>
        </p:blipFill>
        <p:spPr bwMode="auto">
          <a:xfrm>
            <a:off x="547188" y="3996898"/>
            <a:ext cx="8049624" cy="28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8667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A Divisão Internacional do Trabalho expressa como a produção e o comércio de mercadorias acontece entre os países;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19335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Com o passar do tempo histórico, o sistema econômico vai sofrendo mudanças e com ele muda também a DIT;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3051601"/>
            <a:ext cx="699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A segunda fase da DIT acontece com a mudança do Capitalismo Comercial para o Capitalismo Industrial;</a:t>
            </a:r>
            <a:endParaRPr lang="pt-BR" sz="2400" dirty="0"/>
          </a:p>
        </p:txBody>
      </p:sp>
      <p:pic>
        <p:nvPicPr>
          <p:cNvPr id="2052" name="Picture 4" descr="Arlin Ortiz - Factory .GIF set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1037774"/>
            <a:ext cx="30988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/>
              <a:t>IVISÃO </a:t>
            </a:r>
            <a:r>
              <a:rPr lang="pt-BR" sz="4000" b="1" dirty="0">
                <a:solidFill>
                  <a:srgbClr val="FF0000"/>
                </a:solidFill>
              </a:rPr>
              <a:t>I</a:t>
            </a:r>
            <a:r>
              <a:rPr lang="pt-BR" sz="4000" b="1" dirty="0"/>
              <a:t>NTERNACIONAL DO </a:t>
            </a:r>
            <a:r>
              <a:rPr lang="pt-BR" sz="4000" b="1" dirty="0">
                <a:solidFill>
                  <a:srgbClr val="FF0000"/>
                </a:solidFill>
              </a:rPr>
              <a:t>T</a:t>
            </a:r>
            <a:r>
              <a:rPr lang="pt-BR" sz="4000" b="1" dirty="0"/>
              <a:t>RABALHO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5874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1.bp.blogspot.com/-a8YH_gYIdSY/TixP6nTEA6I/AAAAAAAAAQ8/bWPftE_VMqo/s1600/Divis%25C3%25A3o%2BInternacional%2Bdo%2BTrabalho.bmp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8" b="21724"/>
          <a:stretch/>
        </p:blipFill>
        <p:spPr bwMode="auto">
          <a:xfrm>
            <a:off x="733425" y="4219575"/>
            <a:ext cx="7508326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il Pump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12" y="1755229"/>
            <a:ext cx="2861664" cy="2146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8667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Após o fim da Segunda Guerra Mundial se observa uma mudança no DIT;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" y="1985109"/>
            <a:ext cx="648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Os países recém independentes se tornam fornecedores de matéria prima;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" y="3101241"/>
            <a:ext cx="648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As antigas metrópoles, além de exportar bens industrializados, passam a exportar capital;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34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/>
              <a:t>IVISÃO </a:t>
            </a:r>
            <a:r>
              <a:rPr lang="pt-BR" sz="4000" b="1" dirty="0">
                <a:solidFill>
                  <a:srgbClr val="FF0000"/>
                </a:solidFill>
              </a:rPr>
              <a:t>I</a:t>
            </a:r>
            <a:r>
              <a:rPr lang="pt-BR" sz="4000" b="1" dirty="0"/>
              <a:t>NTERNACIONAL DO </a:t>
            </a:r>
            <a:r>
              <a:rPr lang="pt-BR" sz="4000" b="1" dirty="0">
                <a:solidFill>
                  <a:srgbClr val="FF0000"/>
                </a:solidFill>
              </a:rPr>
              <a:t>T</a:t>
            </a:r>
            <a:r>
              <a:rPr lang="pt-BR" sz="4000" b="1" dirty="0"/>
              <a:t>RABALHO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5874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1.bp.blogspot.com/-a8YH_gYIdSY/TixP6nTEA6I/AAAAAAAAAQ8/bWPftE_VMqo/s1600/Divis%25C3%25A3o%2BInternacional%2Bdo%2BTrabalho.bmp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4"/>
          <a:stretch/>
        </p:blipFill>
        <p:spPr bwMode="auto">
          <a:xfrm>
            <a:off x="985246" y="4695837"/>
            <a:ext cx="7173508" cy="21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tory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14" y="1457325"/>
            <a:ext cx="3624760" cy="203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90198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O desenvolvimento dos países subdesenvolvidos ao longo do sec. XX muda novamente o padrão da DIT;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" y="1985109"/>
            <a:ext cx="5372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A indústria se expande pelo antigo Terceiro Mundo (hoje países emergentes) atraída por benefícios fiscais e mão de obra barata;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" y="367964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 Remessas de lucros, royalties, investimentos, empréstimos e patentes se tornam comuns;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323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/>
              <a:t>IVISÃO </a:t>
            </a:r>
            <a:r>
              <a:rPr lang="pt-BR" sz="4000" b="1" dirty="0">
                <a:solidFill>
                  <a:srgbClr val="FF0000"/>
                </a:solidFill>
              </a:rPr>
              <a:t>I</a:t>
            </a:r>
            <a:r>
              <a:rPr lang="pt-BR" sz="4000" b="1" dirty="0"/>
              <a:t>NTERNACIONAL DO </a:t>
            </a:r>
            <a:r>
              <a:rPr lang="pt-BR" sz="4000" b="1" dirty="0">
                <a:solidFill>
                  <a:srgbClr val="FF0000"/>
                </a:solidFill>
              </a:rPr>
              <a:t>T</a:t>
            </a:r>
            <a:r>
              <a:rPr lang="pt-BR" sz="4000" b="1" dirty="0"/>
              <a:t>RABALHO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5874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90198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ym typeface="Wingdings" panose="05000000000000000000" pitchFamily="2" charset="2"/>
              </a:rPr>
              <a:t> Alguma ideia de como será a próxima fase da Divisão Internacional do Trabalho??</a:t>
            </a:r>
            <a:endParaRPr lang="pt-BR" sz="2400" dirty="0"/>
          </a:p>
        </p:txBody>
      </p:sp>
      <p:pic>
        <p:nvPicPr>
          <p:cNvPr id="10" name="Picture 2" descr="Google industry wireless GIF - Find on GIFER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4" y="1707027"/>
            <a:ext cx="9157283" cy="51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onomiadeservicos.com/wp-content/uploads/2017/04/iph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1447801"/>
            <a:ext cx="72135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/>
              <a:t>IVISÃO </a:t>
            </a:r>
            <a:r>
              <a:rPr lang="pt-BR" sz="4000" b="1" dirty="0">
                <a:solidFill>
                  <a:srgbClr val="FF0000"/>
                </a:solidFill>
              </a:rPr>
              <a:t>I</a:t>
            </a:r>
            <a:r>
              <a:rPr lang="pt-BR" sz="4000" b="1" dirty="0"/>
              <a:t>NTERNACIONAL DO </a:t>
            </a:r>
            <a:r>
              <a:rPr lang="pt-BR" sz="4000" b="1" dirty="0">
                <a:solidFill>
                  <a:srgbClr val="FF0000"/>
                </a:solidFill>
              </a:rPr>
              <a:t>T</a:t>
            </a:r>
            <a:r>
              <a:rPr lang="pt-BR" sz="4000" b="1" dirty="0"/>
              <a:t>RABALHO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5874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816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ym typeface="Wingdings" panose="05000000000000000000" pitchFamily="2" charset="2"/>
              </a:rPr>
              <a:t>O que se quer dizer com “exportação de lucro”?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428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conomiadeservicos.com/wp-content/uploads/2017/04/sorris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967947"/>
            <a:ext cx="5476875" cy="2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/>
              <a:t>IVISÃO </a:t>
            </a:r>
            <a:r>
              <a:rPr lang="pt-BR" sz="4000" b="1" dirty="0">
                <a:solidFill>
                  <a:srgbClr val="FF0000"/>
                </a:solidFill>
              </a:rPr>
              <a:t>I</a:t>
            </a:r>
            <a:r>
              <a:rPr lang="pt-BR" sz="4000" b="1" dirty="0"/>
              <a:t>NTERNACIONAL DO </a:t>
            </a:r>
            <a:r>
              <a:rPr lang="pt-BR" sz="4000" b="1" dirty="0">
                <a:solidFill>
                  <a:srgbClr val="FF0000"/>
                </a:solidFill>
              </a:rPr>
              <a:t>T</a:t>
            </a:r>
            <a:r>
              <a:rPr lang="pt-BR" sz="4000" b="1" dirty="0"/>
              <a:t>RABALHO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65874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816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ym typeface="Wingdings" panose="05000000000000000000" pitchFamily="2" charset="2"/>
              </a:rPr>
              <a:t>Valor agregado? Patentes? Transferência de tecnologia? O que é isso?</a:t>
            </a:r>
            <a:endParaRPr lang="pt-BR" sz="2400" dirty="0"/>
          </a:p>
        </p:txBody>
      </p:sp>
      <p:pic>
        <p:nvPicPr>
          <p:cNvPr id="2" name="Top 10 Countries for International Patent Applications (1990-2019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777" y="1931621"/>
            <a:ext cx="5038725" cy="2834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Grupo 9"/>
          <p:cNvGrpSpPr/>
          <p:nvPr/>
        </p:nvGrpSpPr>
        <p:grpSpPr>
          <a:xfrm>
            <a:off x="82414" y="1481584"/>
            <a:ext cx="3790950" cy="2282707"/>
            <a:chOff x="82414" y="1481584"/>
            <a:chExt cx="3790950" cy="2282707"/>
          </a:xfrm>
        </p:grpSpPr>
        <p:grpSp>
          <p:nvGrpSpPr>
            <p:cNvPr id="7" name="Grupo 6"/>
            <p:cNvGrpSpPr/>
            <p:nvPr/>
          </p:nvGrpSpPr>
          <p:grpSpPr>
            <a:xfrm>
              <a:off x="82414" y="1484408"/>
              <a:ext cx="3790950" cy="2219132"/>
              <a:chOff x="0" y="1441906"/>
              <a:chExt cx="3790950" cy="2219132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0" y="1441906"/>
                <a:ext cx="37909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333333"/>
                    </a:solidFill>
                    <a:latin typeface="Lato"/>
                  </a:rPr>
                  <a:t>Transferência de tecnologia: compra do </a:t>
                </a:r>
                <a:r>
                  <a:rPr lang="pt-BR" sz="1400" b="1" dirty="0" err="1">
                    <a:solidFill>
                      <a:srgbClr val="333333"/>
                    </a:solidFill>
                    <a:latin typeface="Lato"/>
                  </a:rPr>
                  <a:t>Gripen</a:t>
                </a:r>
                <a:r>
                  <a:rPr lang="pt-BR" sz="1400" b="1" dirty="0">
                    <a:solidFill>
                      <a:srgbClr val="333333"/>
                    </a:solidFill>
                    <a:latin typeface="Lato"/>
                  </a:rPr>
                  <a:t> envolve 42 projetos de offset</a:t>
                </a:r>
                <a:endParaRPr lang="pt-BR" sz="1400" b="1" i="0" dirty="0">
                  <a:solidFill>
                    <a:srgbClr val="333333"/>
                  </a:solidFill>
                  <a:effectLst/>
                  <a:latin typeface="Lato"/>
                </a:endParaRPr>
              </a:p>
            </p:txBody>
          </p:sp>
          <p:pic>
            <p:nvPicPr>
              <p:cNvPr id="5124" name="Picture 4" descr="https://www.edrotacultural.com.br/wp-content/uploads/2020/10/Gripen-F-39E-Ala-1-990x673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70" y="1965126"/>
                <a:ext cx="2734084" cy="169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tângulo 7"/>
            <p:cNvSpPr/>
            <p:nvPr/>
          </p:nvSpPr>
          <p:spPr>
            <a:xfrm>
              <a:off x="206239" y="1481584"/>
              <a:ext cx="3533775" cy="22827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52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767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https://g1.globo.com/economia/noticia/2019/05/27/incertezas-e-anos-de-pib-decepcionante-deixam-brasil-menos-atrativo-para-empresas-estrangeiras.ghtml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32653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https://canaltech.com.br/smartphone/A-saga-do-iPhone-conheca-a-cadeia-de-producao-do-smartphone-da-Apple/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4796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335</Words>
  <Application>Microsoft Office PowerPoint</Application>
  <PresentationFormat>Apresentação na tela (4:3)</PresentationFormat>
  <Paragraphs>29</Paragraphs>
  <Slides>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Retrospectiva</vt:lpstr>
      <vt:lpstr>Tema do Office</vt:lpstr>
      <vt:lpstr>DIVISÃO INTERNACIONAL DO TRABALHO D I 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Felipe Costa Abreu Lopes</cp:lastModifiedBy>
  <cp:revision>22</cp:revision>
  <dcterms:created xsi:type="dcterms:W3CDTF">2019-05-27T14:13:34Z</dcterms:created>
  <dcterms:modified xsi:type="dcterms:W3CDTF">2021-06-15T22:51:12Z</dcterms:modified>
</cp:coreProperties>
</file>