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4" r:id="rId2"/>
    <p:sldId id="324" r:id="rId3"/>
    <p:sldId id="325" r:id="rId4"/>
    <p:sldId id="332" r:id="rId5"/>
    <p:sldId id="326" r:id="rId6"/>
    <p:sldId id="334" r:id="rId7"/>
    <p:sldId id="327" r:id="rId8"/>
    <p:sldId id="328" r:id="rId9"/>
    <p:sldId id="329" r:id="rId10"/>
    <p:sldId id="335" r:id="rId11"/>
    <p:sldId id="330" r:id="rId12"/>
    <p:sldId id="336" r:id="rId13"/>
    <p:sldId id="331" r:id="rId14"/>
    <p:sldId id="337" r:id="rId15"/>
    <p:sldId id="338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7070"/>
    <a:srgbClr val="C55050"/>
    <a:srgbClr val="5ABA75"/>
    <a:srgbClr val="409858"/>
    <a:srgbClr val="6283C8"/>
    <a:srgbClr val="4068B8"/>
    <a:srgbClr val="E8493A"/>
    <a:srgbClr val="BFBFBF"/>
    <a:srgbClr val="7A79AE"/>
    <a:srgbClr val="41C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08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C04D4-BF9F-4C41-BC19-DD024AB38B1C}" type="datetimeFigureOut">
              <a:rPr lang="pt-BR" smtClean="0"/>
              <a:t>19/05/2019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210E3-99E4-43CE-AF4D-DDE6C32F3D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198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210E3-99E4-43CE-AF4D-DDE6C32F3DAE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2205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210E3-99E4-43CE-AF4D-DDE6C32F3DAE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8772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210E3-99E4-43CE-AF4D-DDE6C32F3DAE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858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210E3-99E4-43CE-AF4D-DDE6C32F3DAE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278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210E3-99E4-43CE-AF4D-DDE6C32F3DA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379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210E3-99E4-43CE-AF4D-DDE6C32F3DA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8591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210E3-99E4-43CE-AF4D-DDE6C32F3DA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3446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210E3-99E4-43CE-AF4D-DDE6C32F3DA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8713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210E3-99E4-43CE-AF4D-DDE6C32F3DAE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894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210E3-99E4-43CE-AF4D-DDE6C32F3DAE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7570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210E3-99E4-43CE-AF4D-DDE6C32F3DAE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7619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4E81-B9E3-47F2-B8D2-B3F2450046DD}" type="datetimeFigureOut">
              <a:rPr lang="pt-BR" smtClean="0"/>
              <a:pPr/>
              <a:t>19/05/2019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1090-BFCD-4B33-89D6-66141EFCF56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4E81-B9E3-47F2-B8D2-B3F2450046DD}" type="datetimeFigureOut">
              <a:rPr lang="pt-BR" smtClean="0"/>
              <a:pPr/>
              <a:t>19/05/2019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1090-BFCD-4B33-89D6-66141EFCF56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4E81-B9E3-47F2-B8D2-B3F2450046DD}" type="datetimeFigureOut">
              <a:rPr lang="pt-BR" smtClean="0"/>
              <a:pPr/>
              <a:t>19/05/2019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1090-BFCD-4B33-89D6-66141EFCF56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4E81-B9E3-47F2-B8D2-B3F2450046DD}" type="datetimeFigureOut">
              <a:rPr lang="pt-BR" smtClean="0"/>
              <a:pPr/>
              <a:t>19/05/2019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1090-BFCD-4B33-89D6-66141EFCF56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4E81-B9E3-47F2-B8D2-B3F2450046DD}" type="datetimeFigureOut">
              <a:rPr lang="pt-BR" smtClean="0"/>
              <a:pPr/>
              <a:t>19/05/2019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1090-BFCD-4B33-89D6-66141EFCF56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4E81-B9E3-47F2-B8D2-B3F2450046DD}" type="datetimeFigureOut">
              <a:rPr lang="pt-BR" smtClean="0"/>
              <a:pPr/>
              <a:t>19/05/2019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1090-BFCD-4B33-89D6-66141EFCF56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4E81-B9E3-47F2-B8D2-B3F2450046DD}" type="datetimeFigureOut">
              <a:rPr lang="pt-BR" smtClean="0"/>
              <a:pPr/>
              <a:t>19/05/2019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1090-BFCD-4B33-89D6-66141EFCF56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4E81-B9E3-47F2-B8D2-B3F2450046DD}" type="datetimeFigureOut">
              <a:rPr lang="pt-BR" smtClean="0"/>
              <a:pPr/>
              <a:t>19/05/2019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1090-BFCD-4B33-89D6-66141EFCF56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4E81-B9E3-47F2-B8D2-B3F2450046DD}" type="datetimeFigureOut">
              <a:rPr lang="pt-BR" smtClean="0"/>
              <a:pPr/>
              <a:t>19/05/2019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1090-BFCD-4B33-89D6-66141EFCF56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4E81-B9E3-47F2-B8D2-B3F2450046DD}" type="datetimeFigureOut">
              <a:rPr lang="pt-BR" smtClean="0"/>
              <a:pPr/>
              <a:t>19/05/2019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1090-BFCD-4B33-89D6-66141EFCF56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4E81-B9E3-47F2-B8D2-B3F2450046DD}" type="datetimeFigureOut">
              <a:rPr lang="pt-BR" smtClean="0"/>
              <a:pPr/>
              <a:t>19/05/2019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1090-BFCD-4B33-89D6-66141EFCF56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94E81-B9E3-47F2-B8D2-B3F2450046DD}" type="datetimeFigureOut">
              <a:rPr lang="pt-BR" smtClean="0"/>
              <a:pPr/>
              <a:t>19/05/2019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41090-BFCD-4B33-89D6-66141EFCF56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526281"/>
            <a:ext cx="9144000" cy="1102519"/>
          </a:xfrm>
        </p:spPr>
        <p:txBody>
          <a:bodyPr>
            <a:noAutofit/>
          </a:bodyPr>
          <a:lstStyle/>
          <a:p>
            <a:r>
              <a:rPr lang="pt-BR" sz="6600" b="1" dirty="0" smtClean="0"/>
              <a:t>ORGANIZAÇÕES SUPRANACIONAIS</a:t>
            </a:r>
            <a:endParaRPr lang="pt-BR" sz="6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0" y="5858966"/>
            <a:ext cx="9144000" cy="88240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pt-BR" sz="2400" u="sng" dirty="0">
                <a:solidFill>
                  <a:schemeClr val="tx1">
                    <a:tint val="75000"/>
                  </a:schemeClr>
                </a:solidFill>
              </a:rPr>
              <a:t>Lembrem que esses slides são </a:t>
            </a:r>
            <a:r>
              <a:rPr lang="pt-BR" sz="2400" b="1" u="sng" dirty="0"/>
              <a:t>nada</a:t>
            </a:r>
            <a:r>
              <a:rPr lang="pt-BR" sz="2400" u="sng" dirty="0">
                <a:solidFill>
                  <a:schemeClr val="tx1">
                    <a:tint val="75000"/>
                  </a:schemeClr>
                </a:solidFill>
              </a:rPr>
              <a:t> sem o conteúdo </a:t>
            </a:r>
            <a:r>
              <a:rPr lang="pt-BR" sz="2400" u="sng" dirty="0" smtClean="0">
                <a:solidFill>
                  <a:schemeClr val="tx1">
                    <a:tint val="75000"/>
                  </a:schemeClr>
                </a:solidFill>
              </a:rPr>
              <a:t>que </a:t>
            </a:r>
            <a:r>
              <a:rPr lang="pt-BR" sz="2400" u="sng" dirty="0">
                <a:solidFill>
                  <a:schemeClr val="tx1">
                    <a:tint val="75000"/>
                  </a:schemeClr>
                </a:solidFill>
              </a:rPr>
              <a:t>foi passado em aula. Aqui vocês encontraram </a:t>
            </a:r>
            <a:r>
              <a:rPr lang="pt-BR" sz="2400" b="1" u="sng" dirty="0"/>
              <a:t>apenas uma breve pincelada na </a:t>
            </a:r>
            <a:r>
              <a:rPr lang="pt-BR" sz="2400" b="1" u="sng" dirty="0" smtClean="0"/>
              <a:t>matéria</a:t>
            </a:r>
            <a:endParaRPr lang="pt-BR" sz="2400" b="1" u="sng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142976" y="4800572"/>
            <a:ext cx="6858000" cy="42862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pt-BR" dirty="0"/>
              <a:t>Prof. Felipe</a:t>
            </a:r>
          </a:p>
          <a:p>
            <a:pPr algn="ctr">
              <a:spcBef>
                <a:spcPct val="20000"/>
              </a:spcBef>
              <a:defRPr/>
            </a:pPr>
            <a:r>
              <a:rPr lang="pt-BR" dirty="0"/>
              <a:t>http://</a:t>
            </a:r>
            <a:r>
              <a:rPr lang="pt-BR" dirty="0" smtClean="0"/>
              <a:t>geografiafacil.wix.com/geografiafacil</a:t>
            </a:r>
            <a:endParaRPr lang="pt-BR" dirty="0"/>
          </a:p>
          <a:p>
            <a:pPr algn="ctr">
              <a:spcBef>
                <a:spcPct val="20000"/>
              </a:spcBef>
              <a:defRPr/>
            </a:pPr>
            <a:endParaRPr lang="pt-BR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034" y="2201444"/>
            <a:ext cx="6045884" cy="216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48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" t="10186" r="2708" b="10636"/>
          <a:stretch/>
        </p:blipFill>
        <p:spPr bwMode="auto">
          <a:xfrm>
            <a:off x="-1" y="1503638"/>
            <a:ext cx="9144001" cy="502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OCDE </a:t>
            </a:r>
            <a:r>
              <a:rPr lang="pt-BR" sz="3600" dirty="0" smtClean="0"/>
              <a:t>– ORGANIZAÇÃO PARA COOPERAÇÃO E DESENVOLVIMENTO ECONÔMICO 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40864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://www.iconarchive.com/download/i42604/oxygen-icons.org/oxygen/Actions-dialog-ok-appl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OMC </a:t>
            </a:r>
            <a:r>
              <a:rPr lang="pt-BR" sz="3600" dirty="0" smtClean="0"/>
              <a:t>– ORGANIZAÇÃO MUNDIAL DO COMÉRCIO </a:t>
            </a:r>
            <a:endParaRPr lang="pt-BR" sz="1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2154336"/>
            <a:ext cx="9144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/>
              <a:t>O QUE É?</a:t>
            </a:r>
          </a:p>
          <a:p>
            <a:endParaRPr lang="pt-BR" sz="2200" b="1" dirty="0"/>
          </a:p>
          <a:p>
            <a:pPr marL="342900" indent="-342900">
              <a:buFontTx/>
              <a:buChar char="-"/>
            </a:pPr>
            <a:r>
              <a:rPr lang="pt-BR" sz="2200" dirty="0" smtClean="0"/>
              <a:t>É uma organização internacional que debate e regula a relação comercial entre os diferentes Estados.</a:t>
            </a:r>
          </a:p>
          <a:p>
            <a:endParaRPr lang="pt-BR" sz="2200" b="1" dirty="0" smtClean="0"/>
          </a:p>
          <a:p>
            <a:r>
              <a:rPr lang="pt-BR" sz="2200" b="1" dirty="0" smtClean="0"/>
              <a:t>QUAL SEU OBJETIVO?</a:t>
            </a:r>
          </a:p>
          <a:p>
            <a:endParaRPr lang="pt-BR" sz="2200" b="1" dirty="0"/>
          </a:p>
          <a:p>
            <a:pPr marL="342900" indent="-342900">
              <a:buFontTx/>
              <a:buChar char="-"/>
            </a:pPr>
            <a:r>
              <a:rPr lang="pt-BR" sz="2200" dirty="0" smtClean="0"/>
              <a:t>O principal objetivo da OMC é garantir relações comerciais transparentes e resolver conflitos comerciais entre Estados.</a:t>
            </a:r>
          </a:p>
          <a:p>
            <a:pPr marL="342900" indent="-342900">
              <a:buFontTx/>
              <a:buChar char="-"/>
            </a:pPr>
            <a:endParaRPr lang="pt-BR" sz="2200" dirty="0"/>
          </a:p>
          <a:p>
            <a:pPr marL="342900" indent="-342900">
              <a:buFontTx/>
              <a:buChar char="-"/>
            </a:pPr>
            <a:r>
              <a:rPr lang="pt-BR" sz="2200" dirty="0" smtClean="0"/>
              <a:t>Procuram promover uma concorrência leal entre seus países membros gerenciando e supervisionando acordos comerciais e servindo como fórum de discussões sobre comércio internacional.</a:t>
            </a:r>
            <a:endParaRPr lang="pt-BR" sz="2200" dirty="0"/>
          </a:p>
        </p:txBody>
      </p:sp>
      <p:pic>
        <p:nvPicPr>
          <p:cNvPr id="9218" name="Picture 2" descr="Image result for om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" t="26211" r="3927" b="21290"/>
          <a:stretch/>
        </p:blipFill>
        <p:spPr bwMode="auto">
          <a:xfrm>
            <a:off x="5580112" y="1123014"/>
            <a:ext cx="3384376" cy="108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42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541" y="0"/>
            <a:ext cx="6732919" cy="685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78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://www.iconarchive.com/download/i42604/oxygen-icons.org/oxygen/Actions-dialog-ok-appl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G – 20 </a:t>
            </a:r>
            <a:r>
              <a:rPr lang="pt-BR" sz="3600" dirty="0" smtClean="0"/>
              <a:t>e</a:t>
            </a:r>
            <a:r>
              <a:rPr lang="pt-BR" sz="3600" b="1" dirty="0" smtClean="0"/>
              <a:t> G - 7</a:t>
            </a:r>
            <a:endParaRPr lang="pt-BR" sz="1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965621"/>
            <a:ext cx="91440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/>
              <a:t>O QUE É?</a:t>
            </a:r>
          </a:p>
          <a:p>
            <a:endParaRPr lang="pt-BR" sz="2200" b="1" dirty="0"/>
          </a:p>
          <a:p>
            <a:pPr marL="342900" indent="-342900">
              <a:buFontTx/>
              <a:buChar char="-"/>
            </a:pPr>
            <a:r>
              <a:rPr lang="pt-BR" sz="2200" dirty="0" smtClean="0"/>
              <a:t>G 20 </a:t>
            </a:r>
            <a:r>
              <a:rPr lang="pt-BR" sz="2200" dirty="0" smtClean="0">
                <a:sym typeface="Wingdings" panose="05000000000000000000" pitchFamily="2" charset="2"/>
              </a:rPr>
              <a:t> É o grupo de países que reúne as 20 maiores economias do mundo.</a:t>
            </a:r>
          </a:p>
          <a:p>
            <a:pPr marL="342900" indent="-342900">
              <a:buFontTx/>
              <a:buChar char="-"/>
            </a:pPr>
            <a:endParaRPr lang="pt-BR" sz="2200" dirty="0">
              <a:sym typeface="Wingdings" panose="05000000000000000000" pitchFamily="2" charset="2"/>
            </a:endParaRPr>
          </a:p>
          <a:p>
            <a:pPr marL="342900" indent="-342900">
              <a:buFontTx/>
              <a:buChar char="-"/>
            </a:pPr>
            <a:r>
              <a:rPr lang="pt-BR" sz="2200" dirty="0" smtClean="0">
                <a:sym typeface="Wingdings" panose="05000000000000000000" pitchFamily="2" charset="2"/>
              </a:rPr>
              <a:t>G 7    É o grupo de países que reúne as 7 economias mais industrializadas e desenvolvidas do mundo, mais a Rússia</a:t>
            </a:r>
            <a:r>
              <a:rPr lang="pt-BR" sz="2200" dirty="0" smtClean="0"/>
              <a:t>. A Rússia foi excluída do grupo após suas intervenções na Ucrânia em 2014.</a:t>
            </a:r>
            <a:endParaRPr lang="pt-BR" sz="2200" b="1" dirty="0" smtClean="0"/>
          </a:p>
          <a:p>
            <a:endParaRPr lang="pt-BR" sz="2200" b="1" dirty="0" smtClean="0"/>
          </a:p>
          <a:p>
            <a:r>
              <a:rPr lang="pt-BR" sz="2200" b="1" dirty="0" smtClean="0"/>
              <a:t>QUAL SEU OBJETIVO?</a:t>
            </a:r>
          </a:p>
          <a:p>
            <a:endParaRPr lang="pt-BR" sz="2200" b="1" dirty="0"/>
          </a:p>
          <a:p>
            <a:pPr marL="342900" indent="-342900">
              <a:buFontTx/>
              <a:buChar char="-"/>
            </a:pPr>
            <a:r>
              <a:rPr lang="pt-BR" sz="2200" dirty="0" smtClean="0"/>
              <a:t>G 7    </a:t>
            </a:r>
            <a:r>
              <a:rPr lang="pt-BR" sz="2200" dirty="0" smtClean="0">
                <a:sym typeface="Wingdings" panose="05000000000000000000" pitchFamily="2" charset="2"/>
              </a:rPr>
              <a:t> Surgiu com o intuito de discutir os problemas mundiais, suas causas e impactos para os países membros e discutir como eles se comportariam.</a:t>
            </a:r>
          </a:p>
          <a:p>
            <a:pPr marL="342900" indent="-342900">
              <a:buFontTx/>
              <a:buChar char="-"/>
            </a:pPr>
            <a:endParaRPr lang="pt-BR" sz="2200" dirty="0">
              <a:sym typeface="Wingdings" panose="05000000000000000000" pitchFamily="2" charset="2"/>
            </a:endParaRPr>
          </a:p>
          <a:p>
            <a:pPr marL="342900" indent="-342900">
              <a:buFontTx/>
              <a:buChar char="-"/>
            </a:pPr>
            <a:r>
              <a:rPr lang="pt-BR" sz="2200" dirty="0" smtClean="0">
                <a:sym typeface="Wingdings" panose="05000000000000000000" pitchFamily="2" charset="2"/>
              </a:rPr>
              <a:t>G 20  Tem o objetivo de discutir questões relacionadas à economia global alinhadas com temas neoliberais como flexibilização do trabalho, desregulações e liberalização do comércio.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93463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://www.iconarchive.com/download/i42604/oxygen-icons.org/oxygen/Actions-dialog-ok-appl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6" name="Picture 2" descr="Cronologia da Guerra Comercial â Foto: Arte/G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379317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Ã¡fico mostra relaÃ§Ã£o comercial entre China e E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315" y="0"/>
            <a:ext cx="3587240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Ã¡fi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66417"/>
            <a:ext cx="3393758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rÃ¡fic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" r="2211"/>
          <a:stretch/>
        </p:blipFill>
        <p:spPr bwMode="auto">
          <a:xfrm>
            <a:off x="4303800" y="800864"/>
            <a:ext cx="4840200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98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338" r="707"/>
          <a:stretch/>
        </p:blipFill>
        <p:spPr>
          <a:xfrm>
            <a:off x="9369" y="-1785"/>
            <a:ext cx="5738035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868804" y="932522"/>
            <a:ext cx="3240360" cy="5016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IMPACTOS NO BRASIL?</a:t>
            </a:r>
          </a:p>
          <a:p>
            <a:endParaRPr lang="pt-BR" sz="2000" dirty="0"/>
          </a:p>
          <a:p>
            <a:pPr algn="ctr"/>
            <a:r>
              <a:rPr lang="pt-BR" sz="2000" dirty="0" smtClean="0"/>
              <a:t>CERTEZA!!!</a:t>
            </a:r>
          </a:p>
          <a:p>
            <a:endParaRPr lang="pt-BR" sz="2000" dirty="0"/>
          </a:p>
          <a:p>
            <a:r>
              <a:rPr lang="pt-BR" sz="2000" dirty="0" smtClean="0">
                <a:sym typeface="Wingdings" panose="05000000000000000000" pitchFamily="2" charset="2"/>
              </a:rPr>
              <a:t> </a:t>
            </a:r>
            <a:r>
              <a:rPr lang="pt-BR" sz="2000" dirty="0" smtClean="0"/>
              <a:t>A curto prazo impactos bons! Isso acontece porque as exportações dos EUA para a China podem ser substituídas pelos produtos brasileiros.</a:t>
            </a:r>
          </a:p>
          <a:p>
            <a:endParaRPr lang="pt-BR" sz="2000" dirty="0"/>
          </a:p>
          <a:p>
            <a:r>
              <a:rPr lang="pt-BR" sz="2000" dirty="0" smtClean="0">
                <a:sym typeface="Wingdings" panose="05000000000000000000" pitchFamily="2" charset="2"/>
              </a:rPr>
              <a:t> </a:t>
            </a:r>
            <a:r>
              <a:rPr lang="pt-BR" sz="2000" dirty="0" smtClean="0"/>
              <a:t>A longo prazo, se a economia mundial diminuir por causa dessa disputa comercial, o Brasil pode perder com isso.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67781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://www.iconarchive.com/download/i42604/oxygen-icons.org/oxygen/Actions-dialog-ok-appl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ORGANIZAÇÕES SUPRANACIONAIS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0" y="1196752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/>
              <a:t>O QUE SÃO?</a:t>
            </a:r>
          </a:p>
          <a:p>
            <a:endParaRPr lang="pt-BR" sz="2200" b="1" dirty="0"/>
          </a:p>
          <a:p>
            <a:pPr marL="342900" indent="-342900">
              <a:buFontTx/>
              <a:buChar char="-"/>
            </a:pPr>
            <a:r>
              <a:rPr lang="pt-BR" sz="2200" dirty="0" smtClean="0"/>
              <a:t>São grupos formados por diferentes Estados membros que tomam decisões coletivas sobre assuntos diversos, por exemplo, questões econômicas, militares, etc. </a:t>
            </a:r>
          </a:p>
          <a:p>
            <a:pPr marL="342900" indent="-342900">
              <a:buFontTx/>
              <a:buChar char="-"/>
            </a:pPr>
            <a:endParaRPr lang="pt-BR" sz="2200" b="1" dirty="0"/>
          </a:p>
          <a:p>
            <a:endParaRPr lang="pt-BR" sz="2200" b="1" dirty="0" smtClean="0"/>
          </a:p>
          <a:p>
            <a:r>
              <a:rPr lang="pt-BR" sz="2200" b="1" dirty="0" smtClean="0"/>
              <a:t>QUAIS SEUS OBJETIVOS?</a:t>
            </a:r>
          </a:p>
          <a:p>
            <a:endParaRPr lang="pt-BR" sz="2200" b="1" dirty="0" smtClean="0"/>
          </a:p>
          <a:p>
            <a:pPr marL="342900" indent="-342900">
              <a:buFontTx/>
              <a:buChar char="-"/>
            </a:pPr>
            <a:r>
              <a:rPr lang="pt-BR" sz="2200" dirty="0" smtClean="0"/>
              <a:t>O objetivo é deliberar sobre assuntos diversos de modo coletivo, através do voto. Esse objeto de cada organização varia de acordo com a finalidade de cada uma.</a:t>
            </a:r>
          </a:p>
          <a:p>
            <a:pPr marL="342900" indent="-342900">
              <a:buFontTx/>
              <a:buChar char="-"/>
            </a:pPr>
            <a:endParaRPr lang="pt-BR" sz="2200" b="1" dirty="0"/>
          </a:p>
          <a:p>
            <a:pPr marL="342900" indent="-342900">
              <a:buFontTx/>
              <a:buChar char="-"/>
            </a:pPr>
            <a:r>
              <a:rPr lang="pt-BR" sz="2200" dirty="0" smtClean="0"/>
              <a:t>As organizações supranacionais podem ter caráter regional, continental ou global, dependendo da sua abrangência.</a:t>
            </a:r>
          </a:p>
          <a:p>
            <a:endParaRPr lang="pt-BR" sz="2200" b="1" dirty="0"/>
          </a:p>
        </p:txBody>
      </p:sp>
    </p:spTree>
    <p:extLst>
      <p:ext uri="{BB962C8B-B14F-4D97-AF65-F5344CB8AC3E}">
        <p14:creationId xmlns:p14="http://schemas.microsoft.com/office/powerpoint/2010/main" val="258414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://www.iconarchive.com/download/i42604/oxygen-icons.org/oxygen/Actions-dialog-ok-appl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ONU </a:t>
            </a:r>
            <a:r>
              <a:rPr lang="pt-BR" sz="3600" dirty="0" smtClean="0"/>
              <a:t>–</a:t>
            </a:r>
            <a:r>
              <a:rPr lang="pt-BR" sz="3600" b="1" dirty="0" smtClean="0"/>
              <a:t> </a:t>
            </a:r>
            <a:r>
              <a:rPr lang="pt-BR" sz="3600" dirty="0" smtClean="0"/>
              <a:t>ORGANIZAÇÃO DAS NAÇÕES UNIDAS</a:t>
            </a:r>
            <a:endParaRPr lang="pt-BR" sz="1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0" y="1196752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/>
              <a:t>O QUE É?</a:t>
            </a:r>
          </a:p>
          <a:p>
            <a:endParaRPr lang="pt-BR" sz="2200" b="1" dirty="0"/>
          </a:p>
          <a:p>
            <a:r>
              <a:rPr lang="pt-BR" sz="2200" dirty="0" smtClean="0"/>
              <a:t>-</a:t>
            </a:r>
            <a:r>
              <a:rPr lang="pt-BR" sz="2200" b="1" dirty="0" smtClean="0"/>
              <a:t> </a:t>
            </a:r>
            <a:r>
              <a:rPr lang="pt-BR" sz="2200" dirty="0" smtClean="0"/>
              <a:t>A ONU surgiu após o término da Segunda Guerra mundial em substituição à Liga das Nações. É uma organização supranacional formada atualmente por 193 países que trata sobre diversos assuntos como, por exemplo, direitos humanos, segurança, desenvolvimento e meio ambiente</a:t>
            </a:r>
            <a:endParaRPr lang="pt-BR" sz="2200" b="1" dirty="0" smtClean="0"/>
          </a:p>
          <a:p>
            <a:endParaRPr lang="pt-BR" sz="2200" b="1" dirty="0" smtClean="0"/>
          </a:p>
          <a:p>
            <a:r>
              <a:rPr lang="pt-BR" sz="2200" b="1" dirty="0" smtClean="0"/>
              <a:t>QUAL SEU OBJETIVO?</a:t>
            </a:r>
          </a:p>
          <a:p>
            <a:endParaRPr lang="pt-BR" sz="2200" b="1" dirty="0"/>
          </a:p>
          <a:p>
            <a:r>
              <a:rPr lang="pt-BR" sz="2200" dirty="0" smtClean="0"/>
              <a:t>- Quando foi criada, seu principal objetivo era impedir outro grande conflito de escala mundial;</a:t>
            </a:r>
          </a:p>
          <a:p>
            <a:endParaRPr lang="pt-BR" sz="2200" dirty="0"/>
          </a:p>
          <a:p>
            <a:r>
              <a:rPr lang="pt-BR" sz="2200" dirty="0" smtClean="0"/>
              <a:t>- Com o tempo sua área de atuação foi se ramificando, e hoje é dividida em 6 principais órgãos: Conselho de Segurança, Assembleia Geral, Conselho Econômico e Social, Conselho de Direitos Humanos, Secretariado e Tribunal Internacional de Justiça.</a:t>
            </a:r>
            <a:endParaRPr lang="pt-BR" sz="2200" dirty="0"/>
          </a:p>
        </p:txBody>
      </p:sp>
      <p:sp>
        <p:nvSpPr>
          <p:cNvPr id="4" name="AutoShape 2" descr="Image result for on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328" y="646331"/>
            <a:ext cx="1239788" cy="123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7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://www.iconarchive.com/download/i42604/oxygen-icons.org/oxygen/Actions-dialog-ok-appl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ONU </a:t>
            </a:r>
            <a:r>
              <a:rPr lang="pt-BR" sz="3600" dirty="0" smtClean="0"/>
              <a:t>–</a:t>
            </a:r>
            <a:r>
              <a:rPr lang="pt-BR" sz="3600" b="1" dirty="0" smtClean="0"/>
              <a:t> </a:t>
            </a:r>
            <a:r>
              <a:rPr lang="pt-BR" sz="3600" dirty="0" smtClean="0"/>
              <a:t>ORGANIZAÇÃO DAS NAÇÕES UNIDAS</a:t>
            </a:r>
            <a:endParaRPr lang="pt-BR" sz="1600" dirty="0"/>
          </a:p>
        </p:txBody>
      </p:sp>
      <p:sp>
        <p:nvSpPr>
          <p:cNvPr id="4" name="AutoShape 2" descr="Image result for on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0" name="Picture 2" descr="Mapa ON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8379"/>
            <a:ext cx="4947840" cy="573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7593" y="980728"/>
            <a:ext cx="4079971" cy="3168352"/>
          </a:xfrm>
          <a:prstGeom prst="rect">
            <a:avLst/>
          </a:prstGeom>
        </p:spPr>
      </p:pic>
      <p:pic>
        <p:nvPicPr>
          <p:cNvPr id="2052" name="Picture 4" descr="https://upload.wikimedia.org/wikipedia/commons/thumb/f/f6/UN_member_states_animation.gif/370px-UN_member_states_animatio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226" y="4722067"/>
            <a:ext cx="35242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580112" y="4417367"/>
            <a:ext cx="3563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Evolução dos Estados membros da ONU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45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://www.iconarchive.com/download/i42604/oxygen-icons.org/oxygen/Actions-dialog-ok-appl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OTAN </a:t>
            </a:r>
            <a:r>
              <a:rPr lang="pt-BR" sz="3600" dirty="0" smtClean="0"/>
              <a:t>– ORGANIZAÇÃO DO TRATADO DO ATLÂNTICO NORTE</a:t>
            </a:r>
            <a:endParaRPr lang="pt-BR" sz="1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1665382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/>
              <a:t>O QUE É?</a:t>
            </a:r>
          </a:p>
          <a:p>
            <a:endParaRPr lang="pt-BR" sz="2200" b="1" dirty="0"/>
          </a:p>
          <a:p>
            <a:r>
              <a:rPr lang="pt-BR" sz="2200" dirty="0" smtClean="0"/>
              <a:t>-</a:t>
            </a:r>
            <a:r>
              <a:rPr lang="pt-BR" sz="2200" b="1" dirty="0" smtClean="0"/>
              <a:t> </a:t>
            </a:r>
            <a:r>
              <a:rPr lang="pt-BR" sz="2200" dirty="0" smtClean="0"/>
              <a:t>É um tratado militar de defesa mútua entre seus membros que reúne 29 Estados da América do Norte e da Europa.</a:t>
            </a:r>
            <a:endParaRPr lang="pt-BR" sz="2200" b="1" dirty="0" smtClean="0"/>
          </a:p>
          <a:p>
            <a:endParaRPr lang="pt-BR" sz="2200" b="1" dirty="0" smtClean="0"/>
          </a:p>
          <a:p>
            <a:r>
              <a:rPr lang="pt-BR" sz="2200" b="1" dirty="0" smtClean="0"/>
              <a:t>QUAL SEU OBJETIVO?</a:t>
            </a:r>
          </a:p>
          <a:p>
            <a:endParaRPr lang="pt-BR" sz="2200" b="1" dirty="0"/>
          </a:p>
          <a:p>
            <a:pPr marL="342900" indent="-342900">
              <a:buFontTx/>
              <a:buChar char="-"/>
            </a:pPr>
            <a:r>
              <a:rPr lang="pt-BR" sz="2200" dirty="0" smtClean="0"/>
              <a:t>O objetivo principal da criação da OTAN data da época da Guerra Fria e reunia os Estados Unidos e seus aliados em uma aliança militar contra um possível ataque da ex-URSS e seus aliados.</a:t>
            </a:r>
          </a:p>
          <a:p>
            <a:pPr marL="342900" indent="-342900">
              <a:buFontTx/>
              <a:buChar char="-"/>
            </a:pPr>
            <a:endParaRPr lang="pt-BR" sz="2200" dirty="0"/>
          </a:p>
          <a:p>
            <a:pPr marL="342900" indent="-342900">
              <a:buFontTx/>
              <a:buChar char="-"/>
            </a:pPr>
            <a:r>
              <a:rPr lang="pt-BR" sz="2200" dirty="0" smtClean="0"/>
              <a:t>Foi criada em 1949 e está ativa até os dias de hoje. Após o colapso da União Soviética, a OTAN agregou vários países que antes faziam parte do antigo país.</a:t>
            </a:r>
            <a:endParaRPr lang="pt-BR" sz="2200" dirty="0"/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737883"/>
            <a:ext cx="1618423" cy="121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77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://www.iconarchive.com/download/i42604/oxygen-icons.org/oxygen/Actions-dialog-ok-appl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46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orientemidia.org/wp-content/uploads/2014/04/9372f75a251b61731a900a228f65cbbc_artic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1221"/>
            <a:ext cx="9144000" cy="513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0" y="4636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PAÍSES MEMBROS DA OTAN NA EUROPA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291848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://www.iconarchive.com/download/i42604/oxygen-icons.org/oxygen/Actions-dialog-ok-appl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FMI </a:t>
            </a:r>
            <a:r>
              <a:rPr lang="pt-BR" sz="3600" dirty="0" smtClean="0"/>
              <a:t>– FUNDO MONETÁRIO INTERNACIONAL</a:t>
            </a:r>
            <a:endParaRPr lang="pt-BR" sz="1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1426706"/>
            <a:ext cx="9144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/>
              <a:t>O QUE É?</a:t>
            </a:r>
          </a:p>
          <a:p>
            <a:endParaRPr lang="pt-BR" sz="2200" b="1" dirty="0"/>
          </a:p>
          <a:p>
            <a:pPr marL="342900" indent="-342900">
              <a:buFontTx/>
              <a:buChar char="-"/>
            </a:pPr>
            <a:r>
              <a:rPr lang="pt-BR" sz="2200" dirty="0" smtClean="0"/>
              <a:t>O </a:t>
            </a:r>
            <a:r>
              <a:rPr lang="pt-BR" sz="2200" dirty="0"/>
              <a:t>Fundo Monetário Internacional (FMI) é uma agência especializada das Nações Unidas que foi concebida na conferência de </a:t>
            </a:r>
            <a:r>
              <a:rPr lang="pt-BR" sz="2200" dirty="0" err="1"/>
              <a:t>Bretton</a:t>
            </a:r>
            <a:r>
              <a:rPr lang="pt-BR" sz="2200" dirty="0"/>
              <a:t> Woods, New Hampshire, Estados Unidos, em julho de </a:t>
            </a:r>
            <a:r>
              <a:rPr lang="pt-BR" sz="2200" dirty="0" smtClean="0"/>
              <a:t>1944 (ONU).</a:t>
            </a:r>
          </a:p>
          <a:p>
            <a:endParaRPr lang="pt-BR" sz="2200" b="1" dirty="0" smtClean="0"/>
          </a:p>
          <a:p>
            <a:r>
              <a:rPr lang="pt-BR" sz="2200" b="1" dirty="0" smtClean="0"/>
              <a:t>QUAL SEU OBJETIVO?</a:t>
            </a:r>
          </a:p>
          <a:p>
            <a:endParaRPr lang="pt-BR" sz="2200" b="1" dirty="0"/>
          </a:p>
          <a:p>
            <a:pPr marL="342900" indent="-342900">
              <a:buFontTx/>
              <a:buChar char="-"/>
            </a:pPr>
            <a:r>
              <a:rPr lang="pt-BR" sz="2200" dirty="0" smtClean="0"/>
              <a:t>O </a:t>
            </a:r>
            <a:r>
              <a:rPr lang="pt-BR" sz="2200" dirty="0"/>
              <a:t>FMI trabalha para promover a cooperação monetária global, garantir a estabilidade financeira, facilitar o comércio internacional, promover o alto nível de emprego e o crescimento econômico sustentável e reduzir a pobreza em todo o mundo</a:t>
            </a:r>
            <a:r>
              <a:rPr lang="pt-BR" sz="2200" dirty="0" smtClean="0"/>
              <a:t>.</a:t>
            </a:r>
          </a:p>
          <a:p>
            <a:pPr marL="342900" indent="-342900">
              <a:buFontTx/>
              <a:buChar char="-"/>
            </a:pPr>
            <a:endParaRPr lang="pt-BR" sz="2200" dirty="0"/>
          </a:p>
          <a:p>
            <a:pPr marL="342900" indent="-342900">
              <a:buFontTx/>
              <a:buChar char="-"/>
            </a:pPr>
            <a:r>
              <a:rPr lang="pt-BR" sz="2200" dirty="0" smtClean="0"/>
              <a:t>Monitorar o sistema monetário internacional, realizar empréstimos e capacitar pessoal.</a:t>
            </a:r>
            <a:endParaRPr lang="pt-BR" sz="2200" dirty="0"/>
          </a:p>
        </p:txBody>
      </p:sp>
      <p:pic>
        <p:nvPicPr>
          <p:cNvPr id="5122" name="Picture 2" descr="Image result for fm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434" y="620688"/>
            <a:ext cx="148371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28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://www.iconarchive.com/download/i42604/oxygen-icons.org/oxygen/Actions-dialog-ok-appl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BIRD </a:t>
            </a:r>
            <a:r>
              <a:rPr lang="pt-BR" sz="3600" dirty="0" smtClean="0"/>
              <a:t>– BANCO INTERNACIONAL PARA    RECONSTRUÇÃO E DESENVOLVIMENTO </a:t>
            </a:r>
            <a:endParaRPr lang="pt-BR" sz="1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2042259"/>
            <a:ext cx="9144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/>
              <a:t>O QUE É?</a:t>
            </a:r>
          </a:p>
          <a:p>
            <a:endParaRPr lang="pt-BR" sz="2200" b="1" dirty="0"/>
          </a:p>
          <a:p>
            <a:pPr algn="just"/>
            <a:r>
              <a:rPr lang="pt-BR" sz="2200" dirty="0" smtClean="0"/>
              <a:t>-</a:t>
            </a:r>
            <a:r>
              <a:rPr lang="pt-BR" sz="2200" b="1" dirty="0" smtClean="0"/>
              <a:t> </a:t>
            </a:r>
            <a:r>
              <a:rPr lang="pt-BR" sz="2200" dirty="0" smtClean="0"/>
              <a:t>É uma das agências do Banco Mundial</a:t>
            </a:r>
            <a:r>
              <a:rPr lang="pt-BR" sz="2200" dirty="0"/>
              <a:t> </a:t>
            </a:r>
            <a:r>
              <a:rPr lang="pt-BR" sz="2200" dirty="0" smtClean="0"/>
              <a:t>que </a:t>
            </a:r>
            <a:r>
              <a:rPr lang="pt-BR" sz="2200" dirty="0"/>
              <a:t>disponibiliza seus recursos </a:t>
            </a:r>
            <a:r>
              <a:rPr lang="pt-BR" sz="2200" dirty="0" smtClean="0"/>
              <a:t>financeiros para </a:t>
            </a:r>
            <a:r>
              <a:rPr lang="pt-BR" sz="2200" dirty="0"/>
              <a:t>apoiar os esforços das nações em desenvolvimento para atingir um crescimento duradouro, sustentável e </a:t>
            </a:r>
            <a:r>
              <a:rPr lang="pt-BR" sz="2200" dirty="0" smtClean="0"/>
              <a:t>equitativo (ONU). </a:t>
            </a:r>
            <a:endParaRPr lang="pt-BR" sz="2200" b="1" dirty="0" smtClean="0"/>
          </a:p>
          <a:p>
            <a:endParaRPr lang="pt-BR" sz="2200" b="1" dirty="0" smtClean="0"/>
          </a:p>
          <a:p>
            <a:r>
              <a:rPr lang="pt-BR" sz="2200" b="1" dirty="0" smtClean="0"/>
              <a:t>QUAL SEU OBJETIVO?</a:t>
            </a:r>
          </a:p>
          <a:p>
            <a:endParaRPr lang="pt-BR" sz="2200" b="1" dirty="0"/>
          </a:p>
          <a:p>
            <a:pPr marL="342900" indent="-342900">
              <a:buFontTx/>
              <a:buChar char="-"/>
            </a:pPr>
            <a:r>
              <a:rPr lang="pt-BR" sz="2400" dirty="0" smtClean="0"/>
              <a:t>O </a:t>
            </a:r>
            <a:r>
              <a:rPr lang="pt-BR" sz="2400" dirty="0"/>
              <a:t>objetivo principal é a redução da pobreza e das desigualdades</a:t>
            </a:r>
            <a:r>
              <a:rPr lang="pt-BR" sz="2400" dirty="0" smtClean="0"/>
              <a:t>.</a:t>
            </a:r>
          </a:p>
          <a:p>
            <a:pPr marL="342900" indent="-342900">
              <a:buFontTx/>
              <a:buChar char="-"/>
            </a:pPr>
            <a:endParaRPr lang="pt-BR" sz="2400" b="1" dirty="0"/>
          </a:p>
          <a:p>
            <a:pPr marL="342900" indent="-342900">
              <a:buFontTx/>
              <a:buChar char="-"/>
            </a:pPr>
            <a:r>
              <a:rPr lang="pt-BR" sz="2200" dirty="0" smtClean="0"/>
              <a:t>O Banco Mundial, diferente do FMI, atua em projetos de educação, saúde, meio ambiente, fortalecimento da iniciativa privada, inclusão social e capacitação</a:t>
            </a:r>
            <a:endParaRPr lang="pt-BR" sz="2200" dirty="0"/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32"/>
          <a:stretch/>
        </p:blipFill>
        <p:spPr bwMode="auto">
          <a:xfrm>
            <a:off x="7668344" y="1344792"/>
            <a:ext cx="1285988" cy="129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82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://www.iconarchive.com/download/i42604/oxygen-icons.org/oxygen/Actions-dialog-ok-appl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OCDE </a:t>
            </a:r>
            <a:r>
              <a:rPr lang="pt-BR" sz="3600" dirty="0" smtClean="0"/>
              <a:t>– ORGANIZAÇÃO PARA COOPERAÇÃO E DESENVOLVIMENTO ECONÔMICO </a:t>
            </a:r>
            <a:endParaRPr lang="pt-BR" sz="1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1881406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/>
              <a:t>O QUE É?</a:t>
            </a:r>
          </a:p>
          <a:p>
            <a:endParaRPr lang="pt-BR" sz="2200" b="1" dirty="0"/>
          </a:p>
          <a:p>
            <a:pPr marL="342900" indent="-342900" algn="just">
              <a:buFontTx/>
              <a:buChar char="-"/>
            </a:pPr>
            <a:r>
              <a:rPr lang="pt-BR" sz="2200" dirty="0" smtClean="0"/>
              <a:t>É um foro </a:t>
            </a:r>
            <a:r>
              <a:rPr lang="pt-BR" sz="2200" dirty="0"/>
              <a:t>composto por 35 países, dedicado à promoção de padrões convergentes em vários temas, como questões econômicas, financeiras, comerciais, sociais e ambientais</a:t>
            </a:r>
            <a:r>
              <a:rPr lang="pt-BR" sz="2200" dirty="0" smtClean="0"/>
              <a:t>.</a:t>
            </a:r>
          </a:p>
          <a:p>
            <a:endParaRPr lang="pt-BR" sz="2200" b="1" dirty="0"/>
          </a:p>
          <a:p>
            <a:r>
              <a:rPr lang="pt-BR" sz="2200" b="1" dirty="0" smtClean="0"/>
              <a:t>QUAL SEU OBJETIVO?</a:t>
            </a:r>
          </a:p>
          <a:p>
            <a:endParaRPr lang="pt-BR" sz="2200" dirty="0"/>
          </a:p>
          <a:p>
            <a:pPr marL="342900" indent="-342900" algn="just">
              <a:buFontTx/>
              <a:buChar char="-"/>
            </a:pPr>
            <a:r>
              <a:rPr lang="pt-BR" sz="2200" dirty="0" smtClean="0"/>
              <a:t>A OCDE realiza estudos de cunho econômico, social e ambiental e estabelece discussões, padrões e soluções para os problemas que ocorrem em seus países membros. </a:t>
            </a:r>
          </a:p>
          <a:p>
            <a:pPr marL="342900" indent="-342900">
              <a:buFontTx/>
              <a:buChar char="-"/>
            </a:pPr>
            <a:endParaRPr lang="pt-BR" sz="2200" dirty="0"/>
          </a:p>
          <a:p>
            <a:pPr marL="342900" indent="-342900">
              <a:buFontTx/>
              <a:buChar char="-"/>
            </a:pPr>
            <a:r>
              <a:rPr lang="pt-BR" sz="2200" dirty="0" smtClean="0"/>
              <a:t>Entre os objetivos  da OCDE estão discussões sobre crescimento econômico, desemprego, qualidade de vida e desenvolvimento sustentável.</a:t>
            </a:r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5" b="27266"/>
          <a:stretch/>
        </p:blipFill>
        <p:spPr bwMode="auto">
          <a:xfrm>
            <a:off x="6372200" y="1258768"/>
            <a:ext cx="2520280" cy="81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01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2403</TotalTime>
  <Words>914</Words>
  <Application>Microsoft Office PowerPoint</Application>
  <PresentationFormat>Apresentação na tela (4:3)</PresentationFormat>
  <Paragraphs>109</Paragraphs>
  <Slides>15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Tema do Office</vt:lpstr>
      <vt:lpstr>ORGANIZAÇÕES SUPRANACIONAIS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POPULAÇÃO</dc:title>
  <dc:creator>Darthvader</dc:creator>
  <cp:lastModifiedBy>Felipe Costa</cp:lastModifiedBy>
  <cp:revision>204</cp:revision>
  <dcterms:created xsi:type="dcterms:W3CDTF">2014-08-05T04:45:44Z</dcterms:created>
  <dcterms:modified xsi:type="dcterms:W3CDTF">2019-05-20T01:07:23Z</dcterms:modified>
</cp:coreProperties>
</file>