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37" r:id="rId2"/>
    <p:sldId id="281" r:id="rId3"/>
    <p:sldId id="315" r:id="rId4"/>
    <p:sldId id="316" r:id="rId5"/>
    <p:sldId id="321" r:id="rId6"/>
    <p:sldId id="320" r:id="rId7"/>
    <p:sldId id="322" r:id="rId8"/>
    <p:sldId id="323" r:id="rId9"/>
    <p:sldId id="318" r:id="rId10"/>
    <p:sldId id="319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7070"/>
    <a:srgbClr val="C55050"/>
    <a:srgbClr val="5ABA75"/>
    <a:srgbClr val="409858"/>
    <a:srgbClr val="6283C8"/>
    <a:srgbClr val="4068B8"/>
    <a:srgbClr val="E8493A"/>
    <a:srgbClr val="BFBFBF"/>
    <a:srgbClr val="7A79AE"/>
    <a:srgbClr val="41C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C04D4-BF9F-4C41-BC19-DD024AB38B1C}" type="datetimeFigureOut">
              <a:rPr lang="pt-BR" smtClean="0"/>
              <a:t>05/10/2020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210E3-99E4-43CE-AF4D-DDE6C32F3D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198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210E3-99E4-43CE-AF4D-DDE6C32F3DAE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4243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210E3-99E4-43CE-AF4D-DDE6C32F3DA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043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4E81-B9E3-47F2-B8D2-B3F2450046DD}" type="datetimeFigureOut">
              <a:rPr lang="pt-BR" smtClean="0"/>
              <a:pPr/>
              <a:t>05/10/2020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1090-BFCD-4B33-89D6-66141EFCF56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4E81-B9E3-47F2-B8D2-B3F2450046DD}" type="datetimeFigureOut">
              <a:rPr lang="pt-BR" smtClean="0"/>
              <a:pPr/>
              <a:t>05/10/2020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1090-BFCD-4B33-89D6-66141EFCF56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4E81-B9E3-47F2-B8D2-B3F2450046DD}" type="datetimeFigureOut">
              <a:rPr lang="pt-BR" smtClean="0"/>
              <a:pPr/>
              <a:t>05/10/2020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1090-BFCD-4B33-89D6-66141EFCF56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4E81-B9E3-47F2-B8D2-B3F2450046DD}" type="datetimeFigureOut">
              <a:rPr lang="pt-BR" smtClean="0"/>
              <a:pPr/>
              <a:t>05/10/2020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1090-BFCD-4B33-89D6-66141EFCF56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4E81-B9E3-47F2-B8D2-B3F2450046DD}" type="datetimeFigureOut">
              <a:rPr lang="pt-BR" smtClean="0"/>
              <a:pPr/>
              <a:t>05/10/2020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1090-BFCD-4B33-89D6-66141EFCF56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4E81-B9E3-47F2-B8D2-B3F2450046DD}" type="datetimeFigureOut">
              <a:rPr lang="pt-BR" smtClean="0"/>
              <a:pPr/>
              <a:t>05/10/2020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1090-BFCD-4B33-89D6-66141EFCF56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4E81-B9E3-47F2-B8D2-B3F2450046DD}" type="datetimeFigureOut">
              <a:rPr lang="pt-BR" smtClean="0"/>
              <a:pPr/>
              <a:t>05/10/2020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1090-BFCD-4B33-89D6-66141EFCF56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4E81-B9E3-47F2-B8D2-B3F2450046DD}" type="datetimeFigureOut">
              <a:rPr lang="pt-BR" smtClean="0"/>
              <a:pPr/>
              <a:t>05/10/2020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1090-BFCD-4B33-89D6-66141EFCF56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4E81-B9E3-47F2-B8D2-B3F2450046DD}" type="datetimeFigureOut">
              <a:rPr lang="pt-BR" smtClean="0"/>
              <a:pPr/>
              <a:t>05/10/2020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1090-BFCD-4B33-89D6-66141EFCF56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4E81-B9E3-47F2-B8D2-B3F2450046DD}" type="datetimeFigureOut">
              <a:rPr lang="pt-BR" smtClean="0"/>
              <a:pPr/>
              <a:t>05/10/2020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1090-BFCD-4B33-89D6-66141EFCF56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4E81-B9E3-47F2-B8D2-B3F2450046DD}" type="datetimeFigureOut">
              <a:rPr lang="pt-BR" smtClean="0"/>
              <a:pPr/>
              <a:t>05/10/2020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1090-BFCD-4B33-89D6-66141EFCF56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94E81-B9E3-47F2-B8D2-B3F2450046DD}" type="datetimeFigureOut">
              <a:rPr lang="pt-BR" smtClean="0"/>
              <a:pPr/>
              <a:t>05/10/2020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41090-BFCD-4B33-89D6-66141EFCF56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12" Type="http://schemas.openxmlformats.org/officeDocument/2006/relationships/image" Target="../media/image43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11" Type="http://schemas.openxmlformats.org/officeDocument/2006/relationships/image" Target="../media/image42.gif"/><Relationship Id="rId5" Type="http://schemas.openxmlformats.org/officeDocument/2006/relationships/image" Target="../media/image36.jpe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hyperlink" Target="https://www.google.com.br/url?sa=i&amp;rct=j&amp;q=&amp;esrc=s&amp;source=imgres&amp;cd=&amp;cad=rja&amp;uact=8&amp;ved=2ahUKEwirubPJpYrhAhVuJLkGHa9hCKkQjRx6BAgBEAU&amp;url=https://fr.aliexpress.com/item/Russian-Imperial-Flag-BLACK-YELLOW-WHITE-flag-banner-Empire-3-x-5-feet-90-x-135cm/32709952509.html&amp;psig=AOvVaw0YdT7-_E6-f2puPKvxlDZd&amp;ust=1552950298491943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8.png"/><Relationship Id="rId7" Type="http://schemas.openxmlformats.org/officeDocument/2006/relationships/image" Target="../media/image6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2.jpeg"/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.br/url?sa=i&amp;rct=j&amp;q=&amp;esrc=s&amp;source=imgres&amp;cd=&amp;cad=rja&amp;uact=8&amp;ved=2ahUKEwirubPJpYrhAhVuJLkGHa9hCKkQjRx6BAgBEAU&amp;url=https://fr.aliexpress.com/item/Russian-Imperial-Flag-BLACK-YELLOW-WHITE-flag-banner-Empire-3-x-5-feet-90-x-135cm/32709952509.html&amp;psig=AOvVaw0YdT7-_E6-f2puPKvxlDZd&amp;ust=1552950298491943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18.jpeg"/><Relationship Id="rId15" Type="http://schemas.openxmlformats.org/officeDocument/2006/relationships/image" Target="../media/image24.jpeg"/><Relationship Id="rId10" Type="http://schemas.openxmlformats.org/officeDocument/2006/relationships/image" Target="../media/image20.png"/><Relationship Id="rId4" Type="http://schemas.openxmlformats.org/officeDocument/2006/relationships/image" Target="../media/image17.jpeg"/><Relationship Id="rId9" Type="http://schemas.openxmlformats.org/officeDocument/2006/relationships/image" Target="../media/image8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058" y="1988840"/>
            <a:ext cx="6045884" cy="2163660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2000250" y="5366503"/>
            <a:ext cx="5143500" cy="726793"/>
            <a:chOff x="2000232" y="4797152"/>
            <a:chExt cx="5143500" cy="726793"/>
          </a:xfrm>
        </p:grpSpPr>
        <p:sp>
          <p:nvSpPr>
            <p:cNvPr id="9" name="Subtítulo 2"/>
            <p:cNvSpPr txBox="1">
              <a:spLocks/>
            </p:cNvSpPr>
            <p:nvPr/>
          </p:nvSpPr>
          <p:spPr>
            <a:xfrm>
              <a:off x="2000232" y="4797152"/>
              <a:ext cx="5143500" cy="321471"/>
            </a:xfrm>
            <a:prstGeom prst="rect">
              <a:avLst/>
            </a:prstGeom>
          </p:spPr>
          <p:txBody>
            <a:bodyPr vert="horz" lIns="51435" tIns="25718" rIns="51435" bIns="25718" rtlCol="0">
              <a:no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pt-BR" sz="1350" dirty="0"/>
                <a:t>Prof. Felipe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pt-BR" sz="1350" dirty="0"/>
                <a:t>http</a:t>
              </a:r>
              <a:r>
                <a:rPr lang="pt-BR" sz="1350" dirty="0" smtClean="0"/>
                <a:t>://abre.ai/geografiafacil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pt-BR" sz="1350" dirty="0" smtClean="0"/>
                <a:t>                     : Minuto Geográfico</a:t>
              </a:r>
              <a:endParaRPr lang="pt-BR" sz="1350" dirty="0"/>
            </a:p>
            <a:p>
              <a:pPr algn="ctr">
                <a:spcBef>
                  <a:spcPct val="20000"/>
                </a:spcBef>
                <a:defRPr/>
              </a:pPr>
              <a:endParaRPr lang="pt-BR" sz="1350" dirty="0">
                <a:solidFill>
                  <a:schemeClr val="tx1">
                    <a:tint val="75000"/>
                  </a:schemeClr>
                </a:solidFill>
              </a:endParaRPr>
            </a:p>
          </p:txBody>
        </p:sp>
        <p:pic>
          <p:nvPicPr>
            <p:cNvPr id="10" name="Picture 2" descr="Google looks to be preparing a new YouTube streaming service"/>
            <p:cNvPicPr>
              <a:picLocks noChangeAspect="1" noChangeArrowheads="1"/>
            </p:cNvPicPr>
            <p:nvPr/>
          </p:nvPicPr>
          <p:blipFill rotWithShape="1"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4937" t="43133" r="34957" b="42978"/>
            <a:stretch/>
          </p:blipFill>
          <p:spPr bwMode="auto">
            <a:xfrm>
              <a:off x="3426245" y="5299920"/>
              <a:ext cx="864096" cy="224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ítulo 1"/>
          <p:cNvSpPr txBox="1">
            <a:spLocks/>
          </p:cNvSpPr>
          <p:nvPr/>
        </p:nvSpPr>
        <p:spPr>
          <a:xfrm>
            <a:off x="0" y="188640"/>
            <a:ext cx="91440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600" b="1" smtClean="0"/>
              <a:t>1ª GRANDE GUERRA</a:t>
            </a:r>
            <a:br>
              <a:rPr lang="pt-BR" sz="6600" b="1" smtClean="0"/>
            </a:br>
            <a:r>
              <a:rPr lang="pt-BR" sz="2800" b="1" smtClean="0">
                <a:solidFill>
                  <a:schemeClr val="bg1">
                    <a:lumMod val="65000"/>
                  </a:schemeClr>
                </a:solidFill>
              </a:rPr>
              <a:t>CONTEXTO GEOPOLÍTICO</a:t>
            </a:r>
            <a:endParaRPr lang="pt-BR" sz="66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84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://www.iconarchive.com/download/i42604/oxygen-icons.org/oxygen/Actions-dialog-ok-appl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826"/>
            <a:ext cx="9144000" cy="646995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7937"/>
            <a:ext cx="1475656" cy="1938992"/>
          </a:xfrm>
          <a:prstGeom prst="rect">
            <a:avLst/>
          </a:prstGeom>
          <a:solidFill>
            <a:srgbClr val="EAF6FE"/>
          </a:solidFill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Mapa da Europa em 1919 após da Primeira Guerra Mundial</a:t>
            </a:r>
            <a:endParaRPr lang="pt-BR" sz="2000" b="1" dirty="0"/>
          </a:p>
        </p:txBody>
      </p:sp>
      <p:sp>
        <p:nvSpPr>
          <p:cNvPr id="2" name="Retângulo 1"/>
          <p:cNvSpPr/>
          <p:nvPr/>
        </p:nvSpPr>
        <p:spPr>
          <a:xfrm>
            <a:off x="7668344" y="260648"/>
            <a:ext cx="1224136" cy="576064"/>
          </a:xfrm>
          <a:prstGeom prst="rect">
            <a:avLst/>
          </a:prstGeom>
          <a:solidFill>
            <a:srgbClr val="EDA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174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2199" y="11290"/>
            <a:ext cx="6840760" cy="684076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51520" y="548680"/>
            <a:ext cx="187220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DIVISÕES INTERNAS NO IMPÉRIO ALEMÃO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750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665" y="723358"/>
            <a:ext cx="7940670" cy="613464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033972" y="22136"/>
            <a:ext cx="507605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DIVERSIDADE ÉTNICA NO IMPÉRIO AUSTRO-HÚNGARO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904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864024"/>
            <a:ext cx="4285236" cy="599933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371" y="0"/>
            <a:ext cx="4067692" cy="597950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76352" y="116632"/>
            <a:ext cx="417958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PERDAS TERRITORIAIS NO IMPÉRIO OTOMANO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121196" y="6023029"/>
            <a:ext cx="399316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COLÔNIAS DO IMPÉRIO ALEMÃO NA ÁFRICA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119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96" y="857250"/>
            <a:ext cx="7785408" cy="6029104"/>
          </a:xfrm>
          <a:prstGeom prst="rect">
            <a:avLst/>
          </a:prstGeom>
        </p:spPr>
      </p:pic>
      <p:pic>
        <p:nvPicPr>
          <p:cNvPr id="1026" name="Picture 2" descr="Resultado de imagem para bruna marquezine rosto fundo transparente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D4E0DC"/>
              </a:clrFrom>
              <a:clrTo>
                <a:srgbClr val="D4E0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9157" y="3271471"/>
            <a:ext cx="840412" cy="80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loreto rosto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01691" y="3545963"/>
            <a:ext cx="439127" cy="66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leo dias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55972" y="2723557"/>
            <a:ext cx="600893" cy="64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m relacionada"/>
          <p:cNvPicPr>
            <a:picLocks noChangeAspect="1" noChangeArrowheads="1"/>
          </p:cNvPicPr>
          <p:nvPr/>
        </p:nvPicPr>
        <p:blipFill rotWithShape="1">
          <a:blip r:embed="rId6" cstate="screen">
            <a:clrChange>
              <a:clrFrom>
                <a:srgbClr val="FBFAF8"/>
              </a:clrFrom>
              <a:clrTo>
                <a:srgbClr val="FBFA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31798" y="3864572"/>
            <a:ext cx="609333" cy="55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m para globo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7627" y="4341552"/>
            <a:ext cx="449036" cy="44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m para debora nascimento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7E881"/>
              </a:clrFrom>
              <a:clrTo>
                <a:srgbClr val="F7E88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33737" y="4973370"/>
            <a:ext cx="676502" cy="60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sultado de imagem para giovanna ewbank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14503" y="5358133"/>
            <a:ext cx="582439" cy="75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ta em curva para a direita 2"/>
          <p:cNvSpPr/>
          <p:nvPr/>
        </p:nvSpPr>
        <p:spPr>
          <a:xfrm rot="3851489">
            <a:off x="3182685" y="3546681"/>
            <a:ext cx="248192" cy="70742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schemeClr val="tx1"/>
              </a:solidFill>
            </a:endParaRPr>
          </a:p>
        </p:txBody>
      </p:sp>
      <p:sp>
        <p:nvSpPr>
          <p:cNvPr id="4" name="Seta em curva para a esquerda 3"/>
          <p:cNvSpPr/>
          <p:nvPr/>
        </p:nvSpPr>
        <p:spPr>
          <a:xfrm rot="18470662">
            <a:off x="3226291" y="2745360"/>
            <a:ext cx="248194" cy="89206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schemeClr val="tx1"/>
              </a:solidFill>
            </a:endParaRPr>
          </a:p>
        </p:txBody>
      </p:sp>
      <p:pic>
        <p:nvPicPr>
          <p:cNvPr id="1040" name="Picture 16" descr="Resultado de imagem para emoji triste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3301" y="5212401"/>
            <a:ext cx="291465" cy="29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sultado de imagem para gif explosÃ£o"/>
          <p:cNvPicPr>
            <a:picLocks noChangeAspect="1" noChangeArrowheads="1" noCrop="1"/>
          </p:cNvPicPr>
          <p:nvPr/>
        </p:nvPicPr>
        <p:blipFill>
          <a:blip r:embed="rId11" cstate="screen">
            <a:clrChange>
              <a:clrFrom>
                <a:srgbClr val="696A6C"/>
              </a:clrFrom>
              <a:clrTo>
                <a:srgbClr val="696A6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8577" y="4166102"/>
            <a:ext cx="432163" cy="32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eta em curva para a esquerda 13"/>
          <p:cNvSpPr/>
          <p:nvPr/>
        </p:nvSpPr>
        <p:spPr>
          <a:xfrm rot="12125000">
            <a:off x="3524429" y="4357186"/>
            <a:ext cx="253731" cy="53197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 rot="2225321">
            <a:off x="2860978" y="4696878"/>
            <a:ext cx="11837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dirty="0"/>
              <a:t>== BFF ==</a:t>
            </a:r>
          </a:p>
        </p:txBody>
      </p:sp>
      <p:pic>
        <p:nvPicPr>
          <p:cNvPr id="16" name="Picture 8" descr="Imagem relacionada"/>
          <p:cNvPicPr>
            <a:picLocks noChangeAspect="1" noChangeArrowheads="1"/>
          </p:cNvPicPr>
          <p:nvPr/>
        </p:nvPicPr>
        <p:blipFill rotWithShape="1">
          <a:blip r:embed="rId12" cstate="screen">
            <a:clrChange>
              <a:clrFrom>
                <a:srgbClr val="FBFAF8"/>
              </a:clrFrom>
              <a:clrTo>
                <a:srgbClr val="FBFA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06441" y="4766104"/>
            <a:ext cx="451267" cy="41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 explicativo em forma de nuvem 5"/>
          <p:cNvSpPr/>
          <p:nvPr/>
        </p:nvSpPr>
        <p:spPr>
          <a:xfrm>
            <a:off x="6207216" y="4609157"/>
            <a:ext cx="1033241" cy="714371"/>
          </a:xfrm>
          <a:prstGeom prst="cloudCallout">
            <a:avLst>
              <a:gd name="adj1" fmla="val -53704"/>
              <a:gd name="adj2" fmla="val 4330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7" name="CaixaDeTexto 6"/>
          <p:cNvSpPr txBox="1"/>
          <p:nvPr/>
        </p:nvSpPr>
        <p:spPr>
          <a:xfrm>
            <a:off x="6506441" y="4720136"/>
            <a:ext cx="4512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1046" name="Picture 22" descr="http://1.bp.blogspot.com/-tl2Fg7Mtb_k/TolCKFago7I/AAAAAAAAADU/3fEMwPs5v4s/s320/cutucar-algu%25C3%25A9m-no-facebook.jpg"/>
          <p:cNvPicPr>
            <a:picLocks noChangeAspect="1" noChangeArrowheads="1"/>
          </p:cNvPicPr>
          <p:nvPr/>
        </p:nvPicPr>
        <p:blipFill rotWithShape="1"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064103">
            <a:off x="4594806" y="3548790"/>
            <a:ext cx="964653" cy="477114"/>
          </a:xfrm>
          <a:prstGeom prst="rect">
            <a:avLst/>
          </a:prstGeom>
          <a:noFill/>
          <a:scene3d>
            <a:camera prst="orthographicFront">
              <a:rot lat="0" lon="10799999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2646858" y="80250"/>
            <a:ext cx="385028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 SE AS TRETAS DA GLOBO FOSSEM A 1ª GRANDE GUERRA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600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4" grpId="0" animBg="1"/>
      <p:bldP spid="5" grpId="0"/>
      <p:bldP spid="6" grpId="0" animBg="1"/>
      <p:bldP spid="7" grpId="0"/>
      <p:bldP spid="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768966"/>
            <a:ext cx="9108504" cy="608903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449285" y="80250"/>
            <a:ext cx="417958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PRINCIPAIS FRENTES DE BATALHA COM TRINCHEIRAS NA 1ª GUERRA MUNDIAL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893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2411091"/>
            <a:ext cx="3297333" cy="4418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611572"/>
            <a:ext cx="5508105" cy="3246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84433"/>
            <a:ext cx="4192075" cy="2245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84433"/>
            <a:ext cx="4141647" cy="3056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ixaDeTexto 5"/>
          <p:cNvSpPr txBox="1"/>
          <p:nvPr/>
        </p:nvSpPr>
        <p:spPr>
          <a:xfrm>
            <a:off x="4292696" y="2486669"/>
            <a:ext cx="1444298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As trincheiras marcaram a 1ª Guerra Mundial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298613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209805"/>
            <a:ext cx="3614738" cy="2478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4" y="3052056"/>
            <a:ext cx="5440680" cy="3220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4" y="207908"/>
            <a:ext cx="5093494" cy="1871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2894" y="3586590"/>
            <a:ext cx="3600759" cy="23230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aixaDeTexto 7"/>
          <p:cNvSpPr txBox="1"/>
          <p:nvPr/>
        </p:nvSpPr>
        <p:spPr>
          <a:xfrm>
            <a:off x="72632" y="2082465"/>
            <a:ext cx="219511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Uso de armas químicas.</a:t>
            </a:r>
            <a:endParaRPr lang="pt-BR" sz="16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79512" y="6200256"/>
            <a:ext cx="280831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Os primeiros tanques de guerra</a:t>
            </a:r>
            <a:endParaRPr lang="pt-BR" sz="1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364088" y="2763241"/>
            <a:ext cx="288032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Consolidação da aviação militar.</a:t>
            </a:r>
            <a:endParaRPr lang="pt-BR" sz="16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472894" y="6017227"/>
            <a:ext cx="269950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Uso extensivo de submarinos.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122618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924904"/>
            <a:ext cx="7632848" cy="593309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449285" y="80250"/>
            <a:ext cx="417958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ORIENTE MÉDIO APÓS O TÉRMINO DA 1ª GUERRA MUNDIAL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9386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1" y="178513"/>
            <a:ext cx="7164289" cy="6679487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2548" y="1412776"/>
            <a:ext cx="187220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CONSEQUÊNCIAS DA GUERRA:</a:t>
            </a:r>
          </a:p>
          <a:p>
            <a:pPr algn="ctr"/>
            <a:r>
              <a:rPr lang="pt-BR" b="1" dirty="0" smtClean="0"/>
              <a:t>FOME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25560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://www.iconarchive.com/download/i42604/oxygen-icons.org/oxygen/Actions-dialog-ok-appl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PRIMEIRA GUERRA MUNDIAL</a:t>
            </a:r>
            <a:r>
              <a:rPr lang="pt-BR" sz="4000" b="1" dirty="0"/>
              <a:t/>
            </a:r>
            <a:br>
              <a:rPr lang="pt-BR" sz="4000" b="1" dirty="0"/>
            </a:br>
            <a:r>
              <a:rPr lang="pt-BR" b="1" dirty="0">
                <a:solidFill>
                  <a:schemeClr val="bg1">
                    <a:lumMod val="65000"/>
                  </a:schemeClr>
                </a:solidFill>
              </a:rPr>
              <a:t>CONTEXTO GEOPOLÍTICO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0" y="1196752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O QUE FOI?</a:t>
            </a:r>
          </a:p>
          <a:p>
            <a:endParaRPr lang="pt-BR" sz="2000" b="1" dirty="0"/>
          </a:p>
          <a:p>
            <a:r>
              <a:rPr lang="pt-BR" sz="2000" dirty="0" smtClean="0"/>
              <a:t>-</a:t>
            </a:r>
            <a:r>
              <a:rPr lang="pt-BR" sz="2000" b="1" dirty="0" smtClean="0"/>
              <a:t> </a:t>
            </a:r>
            <a:r>
              <a:rPr lang="pt-BR" sz="2000" dirty="0" smtClean="0"/>
              <a:t>Foi o primeiro grande conflito de alcance mundial, envolvendo cerca de 70 países (impérios e suas colônias na época), praticamente metade da população mundial e ocorrendo em 4 continentes (Europa, Ásia, África e Oceania).</a:t>
            </a:r>
            <a:endParaRPr lang="pt-BR" sz="2000" b="1" dirty="0" smtClean="0"/>
          </a:p>
          <a:p>
            <a:endParaRPr lang="pt-BR" sz="2000" b="1" dirty="0"/>
          </a:p>
          <a:p>
            <a:r>
              <a:rPr lang="pt-BR" sz="2000" b="1" dirty="0" smtClean="0"/>
              <a:t>QUANDO ACONTECEU</a:t>
            </a:r>
          </a:p>
          <a:p>
            <a:endParaRPr lang="pt-BR" sz="2000" b="1" dirty="0"/>
          </a:p>
          <a:p>
            <a:r>
              <a:rPr lang="pt-BR" sz="2000" dirty="0" smtClean="0"/>
              <a:t>- Entre os anos de 1914 e 1918.</a:t>
            </a:r>
          </a:p>
          <a:p>
            <a:endParaRPr lang="pt-BR" sz="2000" b="1" dirty="0"/>
          </a:p>
          <a:p>
            <a:r>
              <a:rPr lang="pt-BR" sz="2000" b="1" dirty="0" smtClean="0"/>
              <a:t>AONDE ACONTECEU</a:t>
            </a:r>
          </a:p>
          <a:p>
            <a:endParaRPr lang="pt-BR" sz="2000" b="1" dirty="0"/>
          </a:p>
          <a:p>
            <a:r>
              <a:rPr lang="pt-BR" sz="2000" dirty="0" smtClean="0"/>
              <a:t>- Os principais e mais longos combates aconteceram na Europa e envolveram duas alianças principais:</a:t>
            </a:r>
          </a:p>
          <a:p>
            <a:endParaRPr lang="pt-BR" sz="20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441794" y="5589240"/>
            <a:ext cx="377016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Tríplice Entende:</a:t>
            </a:r>
            <a:r>
              <a:rPr lang="pt-BR" dirty="0" smtClean="0"/>
              <a:t>       Reino Unido</a:t>
            </a:r>
          </a:p>
          <a:p>
            <a:pPr>
              <a:lnSpc>
                <a:spcPts val="2400"/>
              </a:lnSpc>
            </a:pPr>
            <a:r>
              <a:rPr lang="pt-BR" dirty="0" smtClean="0"/>
              <a:t>                                     França</a:t>
            </a:r>
          </a:p>
          <a:p>
            <a:pPr>
              <a:lnSpc>
                <a:spcPts val="2400"/>
              </a:lnSpc>
            </a:pPr>
            <a:r>
              <a:rPr lang="pt-BR" dirty="0" smtClean="0"/>
              <a:t>                                     Império Russo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572000" y="5589240"/>
            <a:ext cx="439248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Tríplice Aliança:       </a:t>
            </a:r>
            <a:r>
              <a:rPr lang="pt-BR" dirty="0" smtClean="0"/>
              <a:t>Império Alemão</a:t>
            </a:r>
          </a:p>
          <a:p>
            <a:pPr>
              <a:lnSpc>
                <a:spcPts val="2400"/>
              </a:lnSpc>
            </a:pPr>
            <a:r>
              <a:rPr lang="pt-BR" dirty="0"/>
              <a:t> </a:t>
            </a:r>
            <a:r>
              <a:rPr lang="pt-BR" dirty="0" smtClean="0"/>
              <a:t>                                  Império Austro-Húngaro</a:t>
            </a:r>
          </a:p>
          <a:p>
            <a:pPr>
              <a:lnSpc>
                <a:spcPts val="2400"/>
              </a:lnSpc>
            </a:pPr>
            <a:r>
              <a:rPr lang="pt-BR" dirty="0"/>
              <a:t> </a:t>
            </a:r>
            <a:r>
              <a:rPr lang="pt-BR" dirty="0" smtClean="0"/>
              <a:t>                                                              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0837" y="5678452"/>
            <a:ext cx="328207" cy="21857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55008" y="5966408"/>
            <a:ext cx="324036" cy="216024"/>
          </a:xfrm>
          <a:prstGeom prst="rect">
            <a:avLst/>
          </a:prstGeom>
        </p:spPr>
      </p:pic>
      <p:pic>
        <p:nvPicPr>
          <p:cNvPr id="1026" name="Picture 2" descr="Related image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34125" y="6263027"/>
            <a:ext cx="324000" cy="2396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611" y="5679738"/>
            <a:ext cx="325204" cy="216000"/>
          </a:xfrm>
          <a:prstGeom prst="rect">
            <a:avLst/>
          </a:prstGeom>
        </p:spPr>
      </p:pic>
      <p:grpSp>
        <p:nvGrpSpPr>
          <p:cNvPr id="14" name="Grupo 13"/>
          <p:cNvGrpSpPr/>
          <p:nvPr/>
        </p:nvGrpSpPr>
        <p:grpSpPr>
          <a:xfrm>
            <a:off x="6150837" y="6165304"/>
            <a:ext cx="1805539" cy="369332"/>
            <a:chOff x="6150837" y="6424295"/>
            <a:chExt cx="1805539" cy="369332"/>
          </a:xfrm>
        </p:grpSpPr>
        <p:sp>
          <p:nvSpPr>
            <p:cNvPr id="7" name="CaixaDeTexto 6"/>
            <p:cNvSpPr txBox="1"/>
            <p:nvPr/>
          </p:nvSpPr>
          <p:spPr>
            <a:xfrm>
              <a:off x="6407036" y="6424295"/>
              <a:ext cx="15493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Reino da Itália</a:t>
              </a:r>
              <a:endParaRPr lang="pt-BR" dirty="0"/>
            </a:p>
          </p:txBody>
        </p:sp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50837" y="6508365"/>
              <a:ext cx="323528" cy="219600"/>
            </a:xfrm>
            <a:prstGeom prst="rect">
              <a:avLst/>
            </a:prstGeom>
          </p:spPr>
        </p:pic>
      </p:grpSp>
      <p:pic>
        <p:nvPicPr>
          <p:cNvPr id="12" name="Imagem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5974580"/>
            <a:ext cx="330226" cy="219600"/>
          </a:xfrm>
          <a:prstGeom prst="rect">
            <a:avLst/>
          </a:prstGeom>
        </p:spPr>
      </p:pic>
      <p:grpSp>
        <p:nvGrpSpPr>
          <p:cNvPr id="17" name="Grupo 16"/>
          <p:cNvGrpSpPr/>
          <p:nvPr/>
        </p:nvGrpSpPr>
        <p:grpSpPr>
          <a:xfrm>
            <a:off x="2130611" y="6488668"/>
            <a:ext cx="1793317" cy="369332"/>
            <a:chOff x="6150837" y="6424295"/>
            <a:chExt cx="1793317" cy="369332"/>
          </a:xfrm>
        </p:grpSpPr>
        <p:sp>
          <p:nvSpPr>
            <p:cNvPr id="18" name="CaixaDeTexto 17"/>
            <p:cNvSpPr txBox="1"/>
            <p:nvPr/>
          </p:nvSpPr>
          <p:spPr>
            <a:xfrm>
              <a:off x="6407036" y="6424295"/>
              <a:ext cx="1537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Reino da Itália</a:t>
              </a:r>
              <a:endParaRPr lang="pt-BR" dirty="0"/>
            </a:p>
          </p:txBody>
        </p:sp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50837" y="6508365"/>
              <a:ext cx="323528" cy="219600"/>
            </a:xfrm>
            <a:prstGeom prst="rect">
              <a:avLst/>
            </a:prstGeom>
          </p:spPr>
        </p:pic>
      </p:grpSp>
      <p:grpSp>
        <p:nvGrpSpPr>
          <p:cNvPr id="15" name="Grupo 14"/>
          <p:cNvGrpSpPr/>
          <p:nvPr/>
        </p:nvGrpSpPr>
        <p:grpSpPr>
          <a:xfrm>
            <a:off x="6160072" y="6174013"/>
            <a:ext cx="2156344" cy="369332"/>
            <a:chOff x="5872040" y="3933056"/>
            <a:chExt cx="2156344" cy="369332"/>
          </a:xfrm>
        </p:grpSpPr>
        <p:sp>
          <p:nvSpPr>
            <p:cNvPr id="21" name="CaixaDeTexto 20"/>
            <p:cNvSpPr txBox="1"/>
            <p:nvPr/>
          </p:nvSpPr>
          <p:spPr>
            <a:xfrm>
              <a:off x="6124342" y="3933056"/>
              <a:ext cx="1904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Império Otomano</a:t>
              </a:r>
            </a:p>
          </p:txBody>
        </p:sp>
        <p:pic>
          <p:nvPicPr>
            <p:cNvPr id="23" name="Imagem 22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72040" y="4007922"/>
              <a:ext cx="330226" cy="219600"/>
            </a:xfrm>
            <a:prstGeom prst="rect">
              <a:avLst/>
            </a:prstGeom>
          </p:spPr>
        </p:pic>
      </p:grpSp>
      <p:sp>
        <p:nvSpPr>
          <p:cNvPr id="16" name="Retângulo 15"/>
          <p:cNvSpPr/>
          <p:nvPr/>
        </p:nvSpPr>
        <p:spPr>
          <a:xfrm>
            <a:off x="906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92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145825" y="1622180"/>
            <a:ext cx="880891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A mudança de lado do Reino da Itália foi uma manobra Geopolítica.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Os territórios que interessavam à Itália na Europa estavam sob poder do Império Austro-Húngaro, antigo adversário.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Vendo uma chance de tomar esses territórios e com ambições coloniais, a Itália assina o secreto Tratado de Londres e entra na guerra ao lado da Tríplice Entente.</a:t>
            </a:r>
          </a:p>
          <a:p>
            <a:pPr algn="just"/>
            <a:endParaRPr lang="pt-BR" dirty="0"/>
          </a:p>
          <a:p>
            <a:pPr algn="just"/>
            <a:r>
              <a:rPr lang="pt-BR" b="1" dirty="0" smtClean="0"/>
              <a:t>A entrada do Império Otomano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O Império Otomano era um antigo inimigo do Império Russo, contra o qual já havia lutado algumas guerras.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Existia uma aproximação entre os exércitos otomanos e alemão e também um acordo de defesa mútua caso o Império Russo atacasse uma das duas nações.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Assim, o Império Otomano entra na guerra no lado do Império Alemão com objetivos de expandir seu território para cima do Império Russo e no Oriente médio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776" y="1580979"/>
            <a:ext cx="8604448" cy="524313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475656" y="332656"/>
            <a:ext cx="619268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CONSEQUÊNCIAS ECONÔMICAS: VARIAÇÃO DO PIB DE ALGUNS PAÍSES EUROPEUS DURANTE A GUERRA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5316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524" y="1040165"/>
            <a:ext cx="8568952" cy="581783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475656" y="116632"/>
            <a:ext cx="619268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CONSEQUÊNCIAS POLÍTICAS: NOVAS FRONTEIRAS E FIM DOS ANTIGOS IMPÉRIOS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049127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112857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PRINCIPAIS CAUSAS GEOPOLÍTICAS PARA A 1ª GRANDE GUERRA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1052736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pt-BR" sz="2400" dirty="0"/>
              <a:t>Sentimentos nacionalistas após as guerras europeias anteriores;</a:t>
            </a:r>
          </a:p>
          <a:p>
            <a:r>
              <a:rPr lang="pt-BR" sz="2400" dirty="0"/>
              <a:t>     - Recém unificação da Alemanha e Itália;</a:t>
            </a:r>
          </a:p>
          <a:p>
            <a:r>
              <a:rPr lang="pt-BR" sz="2400" dirty="0"/>
              <a:t>     - Desejo de isolar a França.</a:t>
            </a:r>
          </a:p>
          <a:p>
            <a:endParaRPr lang="pt-BR" sz="2400" dirty="0" smtClean="0"/>
          </a:p>
          <a:p>
            <a:endParaRPr lang="pt-BR" sz="2400" dirty="0"/>
          </a:p>
          <a:p>
            <a:pPr marL="342900" indent="-342900">
              <a:buFontTx/>
              <a:buChar char="-"/>
            </a:pPr>
            <a:r>
              <a:rPr lang="pt-BR" sz="2400" dirty="0"/>
              <a:t>Objetivos expansionistas do Império Alemão;</a:t>
            </a:r>
          </a:p>
          <a:p>
            <a:r>
              <a:rPr lang="pt-BR" sz="2400" dirty="0"/>
              <a:t>     - Busca por matérias primas (carvão e ferro) e territórios. </a:t>
            </a:r>
          </a:p>
          <a:p>
            <a:endParaRPr lang="pt-BR" sz="2400" dirty="0" smtClean="0"/>
          </a:p>
          <a:p>
            <a:endParaRPr lang="pt-BR" sz="2400" dirty="0"/>
          </a:p>
          <a:p>
            <a:pPr marL="342900" indent="-342900">
              <a:buFontTx/>
              <a:buChar char="-"/>
            </a:pPr>
            <a:r>
              <a:rPr lang="pt-BR" sz="2400" dirty="0"/>
              <a:t>Conflito de interesses na região dos Balcãs entre o Império Austro-Húngaro e o Império Russo.</a:t>
            </a:r>
          </a:p>
          <a:p>
            <a:r>
              <a:rPr lang="pt-BR" sz="2400" dirty="0"/>
              <a:t>     - Apoio e influência da Rússia à Sérvia (Pan-Eslavismo – Darwinismo social);</a:t>
            </a:r>
          </a:p>
          <a:p>
            <a:r>
              <a:rPr lang="pt-BR" sz="2400" dirty="0"/>
              <a:t>     - Interesses do Império Austro-Húngaro nos territórios dos Balcãs.</a:t>
            </a:r>
          </a:p>
        </p:txBody>
      </p:sp>
      <p:sp>
        <p:nvSpPr>
          <p:cNvPr id="6" name="Seta para a direita 5"/>
          <p:cNvSpPr/>
          <p:nvPr/>
        </p:nvSpPr>
        <p:spPr>
          <a:xfrm>
            <a:off x="45720" y="1177645"/>
            <a:ext cx="300446" cy="23513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9" name="Seta para a direita 8"/>
          <p:cNvSpPr/>
          <p:nvPr/>
        </p:nvSpPr>
        <p:spPr>
          <a:xfrm>
            <a:off x="45720" y="2989760"/>
            <a:ext cx="300446" cy="23513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0" name="Seta para a direita 9"/>
          <p:cNvSpPr/>
          <p:nvPr/>
        </p:nvSpPr>
        <p:spPr>
          <a:xfrm>
            <a:off x="45720" y="4446468"/>
            <a:ext cx="300446" cy="23513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</p:spTree>
    <p:extLst>
      <p:ext uri="{BB962C8B-B14F-4D97-AF65-F5344CB8AC3E}">
        <p14:creationId xmlns:p14="http://schemas.microsoft.com/office/powerpoint/2010/main" val="349686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112857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PRINCIPAIS CAUSAS GEOPOLÍTICAS PARA A 1ª GRANDE GUERRA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992917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pt-BR" sz="2400" dirty="0"/>
              <a:t>Aliança entre os impérios Alemão e Austro-Húngaro – Dupla Aliança; </a:t>
            </a:r>
          </a:p>
          <a:p>
            <a:r>
              <a:rPr lang="pt-BR" sz="2400" dirty="0"/>
              <a:t>     - Povos germânicos aliados (Darwinismo social);</a:t>
            </a:r>
          </a:p>
          <a:p>
            <a:endParaRPr lang="pt-BR" sz="2400" dirty="0" smtClean="0"/>
          </a:p>
          <a:p>
            <a:endParaRPr lang="pt-BR" sz="2400" dirty="0"/>
          </a:p>
          <a:p>
            <a:pPr marL="342900" indent="-342900">
              <a:buFontTx/>
              <a:buChar char="-"/>
            </a:pPr>
            <a:r>
              <a:rPr lang="pt-BR" sz="2400" dirty="0"/>
              <a:t>França – isolada – busca aliança com o Império Russo e Inglês;</a:t>
            </a:r>
          </a:p>
          <a:p>
            <a:r>
              <a:rPr lang="pt-BR" sz="2400" dirty="0"/>
              <a:t>     - Aliança Franco-Russa – França e Império Russo;</a:t>
            </a:r>
          </a:p>
          <a:p>
            <a:r>
              <a:rPr lang="pt-BR" sz="2400" dirty="0"/>
              <a:t>     - Entente Cordiale – França e Império Inglês;</a:t>
            </a:r>
          </a:p>
          <a:p>
            <a:r>
              <a:rPr lang="pt-BR" sz="2400" dirty="0"/>
              <a:t>     - Contra balancear o poder do Império Alemão. </a:t>
            </a:r>
          </a:p>
          <a:p>
            <a:endParaRPr lang="pt-BR" sz="2400" dirty="0"/>
          </a:p>
          <a:p>
            <a:pPr marL="342900" indent="-342900">
              <a:buFontTx/>
              <a:buChar char="-"/>
            </a:pPr>
            <a:endParaRPr lang="pt-BR" sz="2400" dirty="0" smtClean="0"/>
          </a:p>
          <a:p>
            <a:pPr marL="342900" indent="-342900">
              <a:buFontTx/>
              <a:buChar char="-"/>
            </a:pPr>
            <a:r>
              <a:rPr lang="pt-BR" sz="2400" dirty="0" smtClean="0"/>
              <a:t>Conflito </a:t>
            </a:r>
            <a:r>
              <a:rPr lang="pt-BR" sz="2400" dirty="0"/>
              <a:t>de interesses entre França e Itália leva a Itália a se aliar com a Dupla Aliança.</a:t>
            </a:r>
          </a:p>
          <a:p>
            <a:r>
              <a:rPr lang="pt-BR" sz="2400" dirty="0"/>
              <a:t>     </a:t>
            </a:r>
          </a:p>
          <a:p>
            <a:pPr marL="342900" indent="-342900">
              <a:buFontTx/>
              <a:buChar char="-"/>
            </a:pPr>
            <a:r>
              <a:rPr lang="pt-BR" sz="2400" dirty="0"/>
              <a:t>Estão formadas a Tríplice Entente               e a Tríplice Aliança</a:t>
            </a:r>
          </a:p>
        </p:txBody>
      </p:sp>
      <p:pic>
        <p:nvPicPr>
          <p:cNvPr id="2050" name="Picture 2" descr="Resultado de imagem para franÃ§a bandeira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8170" y="5253376"/>
            <a:ext cx="412494" cy="27430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a/ae/Flag_of_the_United_Kingdom.svg/290px-Flag_of_the_United_Kingdom.svg.png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7979" y="6033920"/>
            <a:ext cx="412364" cy="275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tatic.todamateria.com.br/upload/ba/nd/bandeirapresidencialbb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8170" y="5643608"/>
            <a:ext cx="412173" cy="2743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la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1697" y="5253376"/>
            <a:ext cx="413100" cy="27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tatic.significados.com.br/foto/flag-of-italy.svg_sm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1697" y="6031819"/>
            <a:ext cx="414759" cy="27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1.bp.blogspot.com/-o1nRe2QTYko/T4RU2nOBqsI/AAAAAAAATA0/hUMS-5TodzQ/s1600/AustriaHungaryflag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1697" y="5642597"/>
            <a:ext cx="413100" cy="27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Resultado de imagem para imperio otomano bandeira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0662" y="6031819"/>
            <a:ext cx="414135" cy="27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reto 2"/>
          <p:cNvCxnSpPr/>
          <p:nvPr/>
        </p:nvCxnSpPr>
        <p:spPr>
          <a:xfrm flipV="1">
            <a:off x="4610220" y="5390530"/>
            <a:ext cx="306977" cy="7125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V="1">
            <a:off x="4610220" y="5814000"/>
            <a:ext cx="260096" cy="289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4610220" y="6103039"/>
            <a:ext cx="306977" cy="802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H="1" flipV="1">
            <a:off x="4567029" y="5580526"/>
            <a:ext cx="43190" cy="5225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0" descr="https://static.significados.com.br/foto/flag-of-italy.svg_sm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9649" y="5252284"/>
            <a:ext cx="414759" cy="27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Conector reto 23"/>
          <p:cNvCxnSpPr/>
          <p:nvPr/>
        </p:nvCxnSpPr>
        <p:spPr>
          <a:xfrm flipV="1">
            <a:off x="7897416" y="5422006"/>
            <a:ext cx="306977" cy="7125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7897416" y="5845476"/>
            <a:ext cx="260096" cy="289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7897416" y="6134515"/>
            <a:ext cx="306977" cy="802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eta para a direita 26"/>
          <p:cNvSpPr/>
          <p:nvPr/>
        </p:nvSpPr>
        <p:spPr>
          <a:xfrm>
            <a:off x="45720" y="1124744"/>
            <a:ext cx="300446" cy="23513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8" name="Seta para a direita 27"/>
          <p:cNvSpPr/>
          <p:nvPr/>
        </p:nvSpPr>
        <p:spPr>
          <a:xfrm>
            <a:off x="45720" y="2560860"/>
            <a:ext cx="300446" cy="23513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9" name="Seta para a direita 28"/>
          <p:cNvSpPr/>
          <p:nvPr/>
        </p:nvSpPr>
        <p:spPr>
          <a:xfrm>
            <a:off x="45720" y="4743209"/>
            <a:ext cx="300446" cy="23513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30" name="Seta para a direita 29"/>
          <p:cNvSpPr/>
          <p:nvPr/>
        </p:nvSpPr>
        <p:spPr>
          <a:xfrm>
            <a:off x="45720" y="5864538"/>
            <a:ext cx="300446" cy="23513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</p:spTree>
    <p:extLst>
      <p:ext uri="{BB962C8B-B14F-4D97-AF65-F5344CB8AC3E}">
        <p14:creationId xmlns:p14="http://schemas.microsoft.com/office/powerpoint/2010/main" val="34390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://www.iconarchive.com/download/i42604/oxygen-icons.org/oxygen/Actions-dialog-ok-appl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PRIMEIRA GUERRA MUNDIAL</a:t>
            </a:r>
            <a:r>
              <a:rPr lang="pt-BR" sz="4000" b="1" dirty="0"/>
              <a:t/>
            </a:r>
            <a:br>
              <a:rPr lang="pt-BR" sz="4000" b="1" dirty="0"/>
            </a:br>
            <a:r>
              <a:rPr lang="pt-BR" b="1" dirty="0">
                <a:solidFill>
                  <a:schemeClr val="bg1">
                    <a:lumMod val="65000"/>
                  </a:schemeClr>
                </a:solidFill>
              </a:rPr>
              <a:t>CONTEXTO GEOPOLÍTICO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0" y="119675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O QUE TEVE DE DIFERENTE DAS GUERRAS ANTERIORES PARA SER TÃO LEMBRADA</a:t>
            </a:r>
          </a:p>
          <a:p>
            <a:endParaRPr lang="pt-BR" sz="2000" b="1" dirty="0" smtClean="0"/>
          </a:p>
          <a:p>
            <a:r>
              <a:rPr lang="pt-BR" sz="2000" dirty="0" smtClean="0"/>
              <a:t>- Entre as inúmeras particularidades e novidades da Primeira Grande Guerra destacam-se:</a:t>
            </a:r>
            <a:endParaRPr lang="pt-BR" sz="20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2242591"/>
            <a:ext cx="3306126" cy="187871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4276893"/>
            <a:ext cx="2617825" cy="196231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07504" y="5157192"/>
            <a:ext cx="3073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O surgimento dos primeiros tanques de guerra</a:t>
            </a:r>
            <a:endParaRPr lang="pt-BR" sz="1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181470" y="6216739"/>
            <a:ext cx="3073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Uso de armas químicas</a:t>
            </a:r>
            <a:endParaRPr lang="pt-BR" sz="16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186864" y="6482350"/>
            <a:ext cx="3073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O surgimento da aviação militar</a:t>
            </a:r>
            <a:endParaRPr lang="pt-BR" sz="16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349755" y="2785802"/>
            <a:ext cx="1533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A guerra lutada em trincheiras</a:t>
            </a:r>
            <a:endParaRPr lang="pt-BR" sz="16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575" y="2980285"/>
            <a:ext cx="2902542" cy="2176907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4949" y="4399721"/>
            <a:ext cx="2613515" cy="19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1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://www.iconarchive.com/download/i42604/oxygen-icons.org/oxygen/Actions-dialog-ok-appl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PRIMEIRA GUERRA MUNDIAL</a:t>
            </a:r>
            <a:r>
              <a:rPr lang="pt-BR" sz="4000" b="1" dirty="0"/>
              <a:t/>
            </a:r>
            <a:br>
              <a:rPr lang="pt-BR" sz="4000" b="1" dirty="0"/>
            </a:br>
            <a:r>
              <a:rPr lang="pt-BR" b="1" dirty="0">
                <a:solidFill>
                  <a:schemeClr val="bg1">
                    <a:lumMod val="65000"/>
                  </a:schemeClr>
                </a:solidFill>
              </a:rPr>
              <a:t>CONTEXTO GEOPOLÍTICO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0" y="1196752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POR QUE ACONTECEU?</a:t>
            </a:r>
          </a:p>
          <a:p>
            <a:endParaRPr lang="pt-BR" sz="2000" b="1" dirty="0" smtClean="0"/>
          </a:p>
          <a:p>
            <a:r>
              <a:rPr lang="pt-BR" sz="2000" dirty="0" smtClean="0"/>
              <a:t>Entre os inúmeros fatores que levaram à Primeira Grande Guerra pode-se citar:</a:t>
            </a:r>
          </a:p>
          <a:p>
            <a:endParaRPr lang="pt-BR" sz="2000" dirty="0"/>
          </a:p>
          <a:p>
            <a:r>
              <a:rPr lang="pt-BR" sz="2000" dirty="0" smtClean="0"/>
              <a:t>- </a:t>
            </a:r>
            <a:r>
              <a:rPr lang="pt-BR" sz="2000" u="sng" dirty="0" smtClean="0"/>
              <a:t>Ideias imperialistas</a:t>
            </a:r>
            <a:r>
              <a:rPr lang="pt-BR" sz="2000" dirty="0" smtClean="0"/>
              <a:t> na Europa com ambições coloniais na África e Ásia e desejos expansionistas na própria Europa (especialmente pelo recém formado Império Alemão);</a:t>
            </a:r>
          </a:p>
          <a:p>
            <a:endParaRPr lang="pt-BR" sz="2000" dirty="0" smtClean="0"/>
          </a:p>
          <a:p>
            <a:r>
              <a:rPr lang="pt-BR" sz="2000" dirty="0" smtClean="0"/>
              <a:t>- </a:t>
            </a:r>
            <a:r>
              <a:rPr lang="pt-BR" sz="2000" u="sng" dirty="0" smtClean="0"/>
              <a:t>Sentimentos nacionalistas</a:t>
            </a:r>
            <a:r>
              <a:rPr lang="pt-BR" sz="2000" dirty="0" smtClean="0"/>
              <a:t>:</a:t>
            </a:r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r>
              <a:rPr lang="pt-BR" sz="2000" dirty="0" smtClean="0"/>
              <a:t>- </a:t>
            </a:r>
            <a:r>
              <a:rPr lang="pt-BR" sz="2000" u="sng" dirty="0" smtClean="0"/>
              <a:t>Tensão nos Balcãs</a:t>
            </a:r>
            <a:r>
              <a:rPr lang="pt-BR" sz="2000" dirty="0" smtClean="0"/>
              <a:t>: a região dos Balcãs fica no sul da Europa, uma parte dela (hoje o país da Bósnia) fazia parte do Império Austro-Húngaro. Havia uma pressão das outras nações eslavas dos Balcãs (especialmente a Sérvia) pela liberação da Bósnia (ambos eslavos e apoiados pelo Império Russo) para a criação do país eslavo Grande Sérvia.  </a:t>
            </a:r>
            <a:endParaRPr lang="pt-BR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915816" y="3653733"/>
            <a:ext cx="6228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Pangermanismo: movimento com a ideia de unir os povos germânicos da Europa (Império alemão e Áustria).</a:t>
            </a:r>
          </a:p>
          <a:p>
            <a:endParaRPr lang="pt-BR" dirty="0"/>
          </a:p>
          <a:p>
            <a:r>
              <a:rPr lang="pt-BR" dirty="0" smtClean="0"/>
              <a:t>Pan-eslavismo: movimento que pretendia unir os povos eslavos da Europa (Império Russo e região dos Balcãs).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045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://www.iconarchive.com/download/i42604/oxygen-icons.org/oxygen/Actions-dialog-ok-appl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PRIMEIRA GUERRA MUNDIAL</a:t>
            </a:r>
            <a:r>
              <a:rPr lang="pt-BR" sz="4000" b="1" dirty="0"/>
              <a:t/>
            </a:r>
            <a:br>
              <a:rPr lang="pt-BR" sz="4000" b="1" dirty="0"/>
            </a:br>
            <a:r>
              <a:rPr lang="pt-BR" b="1" dirty="0">
                <a:solidFill>
                  <a:schemeClr val="bg1">
                    <a:lumMod val="65000"/>
                  </a:schemeClr>
                </a:solidFill>
              </a:rPr>
              <a:t>CONTEXTO GEOPOLÍTICO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0" y="1196752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POR QUE ACONTECEU?</a:t>
            </a:r>
          </a:p>
          <a:p>
            <a:endParaRPr lang="pt-BR" sz="2000" dirty="0"/>
          </a:p>
          <a:p>
            <a:r>
              <a:rPr lang="pt-BR" sz="2000" u="sng" dirty="0" smtClean="0"/>
              <a:t>- Estopim da guerra</a:t>
            </a:r>
            <a:r>
              <a:rPr lang="pt-BR" sz="2000" dirty="0" smtClean="0"/>
              <a:t>: o Arquiduque Francisco Ferdinando (herdeiro do trono Austro-Húngaro) e sua esposa Sofia são assassinados por um nacionalista sérvio enquanto faziam uma visita à capital da Bósnia, Sarajevo. Após a Sérvia negar exigências do Império Austro-Húngaro, em 28 de julho de 1914 a guerra é declarada.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54" y="3068960"/>
            <a:ext cx="3086677" cy="373846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062991" y="6161093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Ilustração do assassinato do arquiduque e de sua esposa em 28 de junho de 1914.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51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esultado de imagem para europe map  19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6305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139952" y="2060848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Bahnschrift" panose="020B0502040204020203" pitchFamily="34" charset="0"/>
              </a:rPr>
              <a:t>Império Alemão</a:t>
            </a:r>
            <a:endParaRPr lang="pt-BR" sz="1100" dirty="0">
              <a:latin typeface="Bahnschrift" panose="020B0502040204020203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948264" y="1484784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Bahnschrift" panose="020B0502040204020203" pitchFamily="34" charset="0"/>
              </a:rPr>
              <a:t>Império Russo</a:t>
            </a:r>
            <a:endParaRPr lang="pt-BR" sz="1100" dirty="0">
              <a:latin typeface="Bahnschrift" panose="020B0502040204020203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932040" y="3284984"/>
            <a:ext cx="1296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Bahnschrift" panose="020B0502040204020203" pitchFamily="34" charset="0"/>
              </a:rPr>
              <a:t>Império </a:t>
            </a:r>
          </a:p>
          <a:p>
            <a:pPr algn="ctr"/>
            <a:r>
              <a:rPr lang="pt-BR" sz="1100" dirty="0" smtClean="0">
                <a:latin typeface="Bahnschrift" panose="020B0502040204020203" pitchFamily="34" charset="0"/>
              </a:rPr>
              <a:t>Austro-Húngaro</a:t>
            </a:r>
            <a:endParaRPr lang="pt-BR" sz="1100" dirty="0">
              <a:latin typeface="Bahnschrift" panose="020B0502040204020203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339752" y="306954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Bahnschrift" panose="020B0502040204020203" pitchFamily="34" charset="0"/>
              </a:rPr>
              <a:t>França</a:t>
            </a:r>
            <a:endParaRPr lang="pt-BR" sz="1100" dirty="0">
              <a:latin typeface="Bahnschrift" panose="020B0502040204020203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868785" y="4437067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Bahnschrift" panose="020B0502040204020203" pitchFamily="34" charset="0"/>
              </a:rPr>
              <a:t>Espanha</a:t>
            </a:r>
            <a:endParaRPr lang="pt-BR" sz="1100" dirty="0">
              <a:latin typeface="Bahnschrift" panose="020B0502040204020203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851920" y="4332952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Bahnschrift" panose="020B0502040204020203" pitchFamily="34" charset="0"/>
              </a:rPr>
              <a:t>Itália</a:t>
            </a:r>
            <a:endParaRPr lang="pt-BR" sz="1100" dirty="0">
              <a:latin typeface="Bahnschrift" panose="020B0502040204020203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961964" y="1533595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Bahnschrift" panose="020B0502040204020203" pitchFamily="34" charset="0"/>
              </a:rPr>
              <a:t>Reino </a:t>
            </a:r>
          </a:p>
          <a:p>
            <a:pPr algn="ctr"/>
            <a:r>
              <a:rPr lang="pt-BR" sz="1100" dirty="0" smtClean="0">
                <a:latin typeface="Bahnschrift" panose="020B0502040204020203" pitchFamily="34" charset="0"/>
              </a:rPr>
              <a:t>Unido</a:t>
            </a:r>
            <a:endParaRPr lang="pt-BR" sz="1100" dirty="0">
              <a:latin typeface="Bahnschrift" panose="020B0502040204020203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499992" y="58746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Bahnschrift" panose="020B0502040204020203" pitchFamily="34" charset="0"/>
              </a:rPr>
              <a:t>Suécia</a:t>
            </a:r>
            <a:endParaRPr lang="pt-BR" sz="1100" dirty="0">
              <a:latin typeface="Bahnschrift" panose="020B0502040204020203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895353" y="116632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Bahnschrift" panose="020B0502040204020203" pitchFamily="34" charset="0"/>
              </a:rPr>
              <a:t>Noruega</a:t>
            </a:r>
            <a:endParaRPr lang="pt-BR" sz="1100" dirty="0">
              <a:latin typeface="Bahnschrift" panose="020B0502040204020203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3559324" y="1073535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Bahnschrift" panose="020B0502040204020203" pitchFamily="34" charset="0"/>
              </a:rPr>
              <a:t>Dinamarca</a:t>
            </a:r>
            <a:endParaRPr lang="pt-BR" sz="1100" dirty="0">
              <a:latin typeface="Bahnschrift" panose="020B0502040204020203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 rot="17439139">
            <a:off x="64551" y="4202146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Bahnschrift" panose="020B0502040204020203" pitchFamily="34" charset="0"/>
              </a:rPr>
              <a:t>Portugal</a:t>
            </a:r>
            <a:endParaRPr lang="pt-BR" sz="1100" dirty="0">
              <a:latin typeface="Bahnschrift" panose="020B0502040204020203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265029" y="3335183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Bahnschrift" panose="020B0502040204020203" pitchFamily="34" charset="0"/>
              </a:rPr>
              <a:t>Suíça</a:t>
            </a:r>
            <a:endParaRPr lang="pt-BR" sz="1100" dirty="0">
              <a:latin typeface="Bahnschrift" panose="020B0502040204020203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5441057" y="4296891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Bahnschrift" panose="020B0502040204020203" pitchFamily="34" charset="0"/>
              </a:rPr>
              <a:t>Sérvia</a:t>
            </a:r>
            <a:endParaRPr lang="pt-BR" sz="1100" dirty="0">
              <a:latin typeface="Bahnschrift" panose="020B0502040204020203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7740352" y="5013176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Bahnschrift" panose="020B0502040204020203" pitchFamily="34" charset="0"/>
              </a:rPr>
              <a:t>Império Otomano</a:t>
            </a:r>
            <a:endParaRPr lang="pt-BR" sz="1100" dirty="0">
              <a:latin typeface="Bahnschrift" panose="020B0502040204020203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551537" y="5285769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Bahnschrift" panose="020B0502040204020203" pitchFamily="34" charset="0"/>
              </a:rPr>
              <a:t>Grécia</a:t>
            </a:r>
            <a:endParaRPr lang="pt-BR" sz="1100" dirty="0">
              <a:latin typeface="Bahnschrift" panose="020B0502040204020203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6156176" y="4463757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Bahnschrift" panose="020B0502040204020203" pitchFamily="34" charset="0"/>
              </a:rPr>
              <a:t>Bulgária</a:t>
            </a:r>
            <a:endParaRPr lang="pt-BR" sz="1100" dirty="0">
              <a:latin typeface="Bahnschrift" panose="020B0502040204020203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6430863" y="3921946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Bahnschrift" panose="020B0502040204020203" pitchFamily="34" charset="0"/>
              </a:rPr>
              <a:t>Romênia</a:t>
            </a:r>
            <a:endParaRPr lang="pt-BR" sz="1100" dirty="0">
              <a:latin typeface="Bahnschrift" panose="020B0502040204020203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64551" y="6093296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Bahnschrift" panose="020B0502040204020203" pitchFamily="34" charset="0"/>
              </a:rPr>
              <a:t>Colônias francesas</a:t>
            </a:r>
            <a:endParaRPr lang="pt-BR" sz="1100" dirty="0">
              <a:latin typeface="Bahnschrift" panose="020B0502040204020203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1835696" y="6068614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Bahnschrift" panose="020B0502040204020203" pitchFamily="34" charset="0"/>
              </a:rPr>
              <a:t>Colônias francesas</a:t>
            </a:r>
            <a:endParaRPr lang="pt-BR" sz="1100" dirty="0">
              <a:latin typeface="Bahnschrift" panose="020B0502040204020203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3318012" y="6145826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Bahnschrift" panose="020B0502040204020203" pitchFamily="34" charset="0"/>
              </a:rPr>
              <a:t>Colônias francesas</a:t>
            </a:r>
            <a:endParaRPr lang="pt-BR" sz="1100" dirty="0">
              <a:latin typeface="Bahnschrift" panose="020B0502040204020203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5107446" y="4927719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Bahnschrift" panose="020B0502040204020203" pitchFamily="34" charset="0"/>
              </a:rPr>
              <a:t>Albânia</a:t>
            </a:r>
            <a:endParaRPr lang="pt-BR" sz="1100" dirty="0">
              <a:latin typeface="Bahnschrift" panose="020B0502040204020203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4790505" y="4557231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Bahnschrift" panose="020B0502040204020203" pitchFamily="34" charset="0"/>
              </a:rPr>
              <a:t>Montenegro</a:t>
            </a:r>
            <a:endParaRPr lang="pt-BR" sz="1100" dirty="0">
              <a:latin typeface="Bahnschrift" panose="020B0502040204020203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3131840" y="1985865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Bahnschrift" panose="020B0502040204020203" pitchFamily="34" charset="0"/>
              </a:rPr>
              <a:t>Holanda</a:t>
            </a:r>
            <a:endParaRPr lang="pt-BR" sz="1100" dirty="0">
              <a:latin typeface="Bahnschrift" panose="020B0502040204020203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2887241" y="2292048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Bahnschrift" panose="020B0502040204020203" pitchFamily="34" charset="0"/>
              </a:rPr>
              <a:t>Bélgica</a:t>
            </a:r>
            <a:endParaRPr lang="pt-BR" sz="1100" dirty="0">
              <a:latin typeface="Bahnschrift" panose="020B0502040204020203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3124858" y="2776432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Bahnschrift" panose="020B0502040204020203" pitchFamily="34" charset="0"/>
              </a:rPr>
              <a:t>Luxemburgo</a:t>
            </a:r>
            <a:endParaRPr lang="pt-BR" sz="1100" dirty="0">
              <a:latin typeface="Bahnschrift" panose="020B0502040204020203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3541874" y="2745366"/>
            <a:ext cx="118405" cy="911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m 3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9904" y="1854481"/>
            <a:ext cx="396451" cy="264020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364088" y="3094191"/>
            <a:ext cx="391412" cy="260941"/>
          </a:xfrm>
          <a:prstGeom prst="rect">
            <a:avLst/>
          </a:prstGeom>
        </p:spPr>
      </p:pic>
      <p:pic>
        <p:nvPicPr>
          <p:cNvPr id="37" name="Picture 2" descr="Related image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76974" y="1244079"/>
            <a:ext cx="391369" cy="2895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3953" y="1333473"/>
            <a:ext cx="392823" cy="260912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850" y="2861576"/>
            <a:ext cx="398890" cy="265261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3202" y="4603899"/>
            <a:ext cx="390799" cy="265261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1542" y="5395987"/>
            <a:ext cx="398890" cy="26526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4521598"/>
            <a:ext cx="413332" cy="2755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5596" y="4129426"/>
            <a:ext cx="676072" cy="40704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6683" y="4061082"/>
            <a:ext cx="553898" cy="553898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5868176" y="4540562"/>
            <a:ext cx="288000" cy="108000"/>
            <a:chOff x="377422" y="2146443"/>
            <a:chExt cx="344200" cy="152244"/>
          </a:xfrm>
        </p:grpSpPr>
        <p:sp>
          <p:nvSpPr>
            <p:cNvPr id="6" name="Corda 5"/>
            <p:cNvSpPr/>
            <p:nvPr/>
          </p:nvSpPr>
          <p:spPr>
            <a:xfrm rot="19533235">
              <a:off x="377422" y="2146443"/>
              <a:ext cx="144000" cy="144000"/>
            </a:xfrm>
            <a:prstGeom prst="chor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43" name="Corda 42"/>
            <p:cNvSpPr/>
            <p:nvPr/>
          </p:nvSpPr>
          <p:spPr>
            <a:xfrm rot="19533235">
              <a:off x="577622" y="2154687"/>
              <a:ext cx="144000" cy="144000"/>
            </a:xfrm>
            <a:prstGeom prst="chor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4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upo 43"/>
          <p:cNvGrpSpPr/>
          <p:nvPr/>
        </p:nvGrpSpPr>
        <p:grpSpPr>
          <a:xfrm>
            <a:off x="5894802" y="4544036"/>
            <a:ext cx="216000" cy="144000"/>
            <a:chOff x="755576" y="2247474"/>
            <a:chExt cx="292113" cy="173414"/>
          </a:xfrm>
        </p:grpSpPr>
        <p:sp>
          <p:nvSpPr>
            <p:cNvPr id="9" name="Elipse 8"/>
            <p:cNvSpPr/>
            <p:nvPr/>
          </p:nvSpPr>
          <p:spPr>
            <a:xfrm>
              <a:off x="755576" y="2247475"/>
              <a:ext cx="113209" cy="173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45" name="Elipse 44"/>
            <p:cNvSpPr/>
            <p:nvPr/>
          </p:nvSpPr>
          <p:spPr>
            <a:xfrm>
              <a:off x="934480" y="2247474"/>
              <a:ext cx="113209" cy="173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Grupo 47"/>
          <p:cNvGrpSpPr/>
          <p:nvPr/>
        </p:nvGrpSpPr>
        <p:grpSpPr>
          <a:xfrm>
            <a:off x="5415794" y="3115770"/>
            <a:ext cx="288000" cy="108000"/>
            <a:chOff x="377422" y="2146443"/>
            <a:chExt cx="344200" cy="152244"/>
          </a:xfrm>
        </p:grpSpPr>
        <p:sp>
          <p:nvSpPr>
            <p:cNvPr id="49" name="Corda 48"/>
            <p:cNvSpPr/>
            <p:nvPr/>
          </p:nvSpPr>
          <p:spPr>
            <a:xfrm rot="19533235">
              <a:off x="377422" y="2146443"/>
              <a:ext cx="144000" cy="144000"/>
            </a:xfrm>
            <a:prstGeom prst="chor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50" name="Corda 49"/>
            <p:cNvSpPr/>
            <p:nvPr/>
          </p:nvSpPr>
          <p:spPr>
            <a:xfrm rot="19533235">
              <a:off x="577622" y="2154687"/>
              <a:ext cx="144000" cy="144000"/>
            </a:xfrm>
            <a:prstGeom prst="chor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4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Grupo 50"/>
          <p:cNvGrpSpPr/>
          <p:nvPr/>
        </p:nvGrpSpPr>
        <p:grpSpPr>
          <a:xfrm>
            <a:off x="2714273" y="2898833"/>
            <a:ext cx="216000" cy="144000"/>
            <a:chOff x="755576" y="2247474"/>
            <a:chExt cx="292113" cy="173414"/>
          </a:xfrm>
        </p:grpSpPr>
        <p:sp>
          <p:nvSpPr>
            <p:cNvPr id="52" name="Elipse 51"/>
            <p:cNvSpPr/>
            <p:nvPr/>
          </p:nvSpPr>
          <p:spPr>
            <a:xfrm>
              <a:off x="755576" y="2247475"/>
              <a:ext cx="113209" cy="173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53" name="Elipse 52"/>
            <p:cNvSpPr/>
            <p:nvPr/>
          </p:nvSpPr>
          <p:spPr>
            <a:xfrm>
              <a:off x="934480" y="2247474"/>
              <a:ext cx="113209" cy="173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</p:grpSp>
      <p:cxnSp>
        <p:nvCxnSpPr>
          <p:cNvPr id="56" name="Conector de seta reta 55"/>
          <p:cNvCxnSpPr>
            <a:endCxn id="22" idx="0"/>
          </p:cNvCxnSpPr>
          <p:nvPr/>
        </p:nvCxnSpPr>
        <p:spPr>
          <a:xfrm>
            <a:off x="5722121" y="3815152"/>
            <a:ext cx="222992" cy="4817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ixaDeTexto 57"/>
          <p:cNvSpPr txBox="1"/>
          <p:nvPr/>
        </p:nvSpPr>
        <p:spPr>
          <a:xfrm>
            <a:off x="6720111" y="1867517"/>
            <a:ext cx="2160240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Aliado do Reino da Sérvia devido ao pan-eslavismo, o Império Russo mobiliza seus exércitos para pressionar o Império Austro-Húngaro.</a:t>
            </a:r>
            <a:endParaRPr lang="pt-BR" sz="1400" dirty="0"/>
          </a:p>
        </p:txBody>
      </p:sp>
      <p:grpSp>
        <p:nvGrpSpPr>
          <p:cNvPr id="59" name="Grupo 58"/>
          <p:cNvGrpSpPr/>
          <p:nvPr/>
        </p:nvGrpSpPr>
        <p:grpSpPr>
          <a:xfrm>
            <a:off x="7337367" y="1276953"/>
            <a:ext cx="288000" cy="108000"/>
            <a:chOff x="377422" y="2146443"/>
            <a:chExt cx="344200" cy="152244"/>
          </a:xfrm>
        </p:grpSpPr>
        <p:sp>
          <p:nvSpPr>
            <p:cNvPr id="60" name="Corda 59"/>
            <p:cNvSpPr/>
            <p:nvPr/>
          </p:nvSpPr>
          <p:spPr>
            <a:xfrm rot="19533235">
              <a:off x="377422" y="2146443"/>
              <a:ext cx="144000" cy="144000"/>
            </a:xfrm>
            <a:prstGeom prst="chor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61" name="Corda 60"/>
            <p:cNvSpPr/>
            <p:nvPr/>
          </p:nvSpPr>
          <p:spPr>
            <a:xfrm rot="19533235">
              <a:off x="577622" y="2154687"/>
              <a:ext cx="144000" cy="144000"/>
            </a:xfrm>
            <a:prstGeom prst="chor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4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Grupo 61"/>
          <p:cNvGrpSpPr/>
          <p:nvPr/>
        </p:nvGrpSpPr>
        <p:grpSpPr>
          <a:xfrm>
            <a:off x="4525832" y="1881032"/>
            <a:ext cx="288000" cy="108000"/>
            <a:chOff x="377422" y="2146443"/>
            <a:chExt cx="344200" cy="152244"/>
          </a:xfrm>
        </p:grpSpPr>
        <p:sp>
          <p:nvSpPr>
            <p:cNvPr id="63" name="Corda 62"/>
            <p:cNvSpPr/>
            <p:nvPr/>
          </p:nvSpPr>
          <p:spPr>
            <a:xfrm rot="19533235">
              <a:off x="377422" y="2146443"/>
              <a:ext cx="144000" cy="144000"/>
            </a:xfrm>
            <a:prstGeom prst="chor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64" name="Corda 63"/>
            <p:cNvSpPr/>
            <p:nvPr/>
          </p:nvSpPr>
          <p:spPr>
            <a:xfrm rot="19533235">
              <a:off x="577622" y="2154687"/>
              <a:ext cx="144000" cy="144000"/>
            </a:xfrm>
            <a:prstGeom prst="chor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4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65" name="CaixaDeTexto 64"/>
          <p:cNvSpPr txBox="1"/>
          <p:nvPr/>
        </p:nvSpPr>
        <p:spPr>
          <a:xfrm>
            <a:off x="4997882" y="1298129"/>
            <a:ext cx="2160240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Aliado do Império Austro-Húngaro, o Império Alemão também mobiliza seus exércitos para pressionar o Império Russo.</a:t>
            </a:r>
            <a:endParaRPr lang="pt-BR" sz="1400" dirty="0"/>
          </a:p>
        </p:txBody>
      </p:sp>
      <p:grpSp>
        <p:nvGrpSpPr>
          <p:cNvPr id="66" name="Grupo 65"/>
          <p:cNvGrpSpPr/>
          <p:nvPr/>
        </p:nvGrpSpPr>
        <p:grpSpPr>
          <a:xfrm>
            <a:off x="2702776" y="2905025"/>
            <a:ext cx="288000" cy="108000"/>
            <a:chOff x="377422" y="2146443"/>
            <a:chExt cx="344200" cy="152244"/>
          </a:xfrm>
        </p:grpSpPr>
        <p:sp>
          <p:nvSpPr>
            <p:cNvPr id="67" name="Corda 66"/>
            <p:cNvSpPr/>
            <p:nvPr/>
          </p:nvSpPr>
          <p:spPr>
            <a:xfrm rot="19533235">
              <a:off x="377422" y="2146443"/>
              <a:ext cx="144000" cy="144000"/>
            </a:xfrm>
            <a:prstGeom prst="chor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68" name="Corda 67"/>
            <p:cNvSpPr/>
            <p:nvPr/>
          </p:nvSpPr>
          <p:spPr>
            <a:xfrm rot="19533235">
              <a:off x="577622" y="2154687"/>
              <a:ext cx="144000" cy="144000"/>
            </a:xfrm>
            <a:prstGeom prst="chor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4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70" name="CaixaDeTexto 69"/>
          <p:cNvSpPr txBox="1"/>
          <p:nvPr/>
        </p:nvSpPr>
        <p:spPr>
          <a:xfrm>
            <a:off x="748" y="1916832"/>
            <a:ext cx="9143252" cy="23083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OBSERVAÇÃO GEOPOLÍTICA:  A França estava isolada politicamente na Europa desde o final das Guerras Napoleônicas (1803 – 1815), porque durante esse período dominou boa parte do território europeu e após sua derrota na Guerra Franco-Prussiana (1870), que levou a formação do Império Alemão (uma nova potência europeia). A aliança com o Império Russo, apesar de improvável (já que este tinha um governo absolutista enquanto a França rejeitava essa ideia desde a Revolução Francesa em 1792) foi o modo de a França não ficar mais isolada e do Império Russo garantir um aliado frente a nova ameaça gerada pelo surgimento do Império Alemão.</a:t>
            </a:r>
            <a:endParaRPr lang="pt-BR" dirty="0"/>
          </a:p>
        </p:txBody>
      </p:sp>
      <p:sp>
        <p:nvSpPr>
          <p:cNvPr id="71" name="CaixaDeTexto 70"/>
          <p:cNvSpPr txBox="1"/>
          <p:nvPr/>
        </p:nvSpPr>
        <p:spPr>
          <a:xfrm>
            <a:off x="3225958" y="115199"/>
            <a:ext cx="2836100" cy="1600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O Império Alemão declara guerra ao Império Russo, mas sabendo da aliança entre a França e o Império Russo, o Império Alemão pediu para a França ficar neutra. Diante da resposta acabou invadindo a Bélgica e Luxemburgo para atacar a França. </a:t>
            </a:r>
            <a:endParaRPr lang="pt-BR" sz="1400" dirty="0"/>
          </a:p>
        </p:txBody>
      </p:sp>
      <p:cxnSp>
        <p:nvCxnSpPr>
          <p:cNvPr id="72" name="Conector de seta reta 71"/>
          <p:cNvCxnSpPr/>
          <p:nvPr/>
        </p:nvCxnSpPr>
        <p:spPr>
          <a:xfrm flipH="1">
            <a:off x="3469983" y="2250865"/>
            <a:ext cx="743898" cy="3158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de seta reta 73"/>
          <p:cNvCxnSpPr/>
          <p:nvPr/>
        </p:nvCxnSpPr>
        <p:spPr>
          <a:xfrm flipH="1">
            <a:off x="3559324" y="2335966"/>
            <a:ext cx="711681" cy="4274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de seta reta 75"/>
          <p:cNvCxnSpPr/>
          <p:nvPr/>
        </p:nvCxnSpPr>
        <p:spPr>
          <a:xfrm flipH="1">
            <a:off x="3117452" y="2613979"/>
            <a:ext cx="473008" cy="2306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upo 77"/>
          <p:cNvGrpSpPr/>
          <p:nvPr/>
        </p:nvGrpSpPr>
        <p:grpSpPr>
          <a:xfrm>
            <a:off x="2509984" y="1376784"/>
            <a:ext cx="288000" cy="108000"/>
            <a:chOff x="377422" y="2146443"/>
            <a:chExt cx="344200" cy="152244"/>
          </a:xfrm>
        </p:grpSpPr>
        <p:sp>
          <p:nvSpPr>
            <p:cNvPr id="79" name="Corda 78"/>
            <p:cNvSpPr/>
            <p:nvPr/>
          </p:nvSpPr>
          <p:spPr>
            <a:xfrm rot="19533235">
              <a:off x="377422" y="2146443"/>
              <a:ext cx="144000" cy="144000"/>
            </a:xfrm>
            <a:prstGeom prst="chor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80" name="Corda 79"/>
            <p:cNvSpPr/>
            <p:nvPr/>
          </p:nvSpPr>
          <p:spPr>
            <a:xfrm rot="19533235">
              <a:off x="577622" y="2154687"/>
              <a:ext cx="144000" cy="144000"/>
            </a:xfrm>
            <a:prstGeom prst="chor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4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81" name="CaixaDeTexto 80"/>
          <p:cNvSpPr txBox="1"/>
          <p:nvPr/>
        </p:nvSpPr>
        <p:spPr>
          <a:xfrm>
            <a:off x="239805" y="329628"/>
            <a:ext cx="2160240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Diante da movimentação do Império Alemão, o Reino Unido declara guerra e está formada a Tríplice Entente.</a:t>
            </a:r>
            <a:endParaRPr lang="pt-BR" sz="1400" dirty="0"/>
          </a:p>
        </p:txBody>
      </p:sp>
      <p:cxnSp>
        <p:nvCxnSpPr>
          <p:cNvPr id="82" name="Conector de seta reta 81"/>
          <p:cNvCxnSpPr>
            <a:stCxn id="65" idx="1"/>
          </p:cNvCxnSpPr>
          <p:nvPr/>
        </p:nvCxnSpPr>
        <p:spPr>
          <a:xfrm flipV="1">
            <a:off x="4997882" y="1554289"/>
            <a:ext cx="1950382" cy="4363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de seta reta 85"/>
          <p:cNvCxnSpPr/>
          <p:nvPr/>
        </p:nvCxnSpPr>
        <p:spPr>
          <a:xfrm flipV="1">
            <a:off x="5872891" y="1706689"/>
            <a:ext cx="1227773" cy="13348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de seta reta 87"/>
          <p:cNvCxnSpPr/>
          <p:nvPr/>
        </p:nvCxnSpPr>
        <p:spPr>
          <a:xfrm>
            <a:off x="2937838" y="1491045"/>
            <a:ext cx="1418138" cy="4583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upo 89"/>
          <p:cNvGrpSpPr/>
          <p:nvPr/>
        </p:nvGrpSpPr>
        <p:grpSpPr>
          <a:xfrm>
            <a:off x="5870657" y="4547576"/>
            <a:ext cx="288000" cy="108000"/>
            <a:chOff x="377422" y="2146443"/>
            <a:chExt cx="344200" cy="152244"/>
          </a:xfrm>
        </p:grpSpPr>
        <p:sp>
          <p:nvSpPr>
            <p:cNvPr id="91" name="Corda 90"/>
            <p:cNvSpPr/>
            <p:nvPr/>
          </p:nvSpPr>
          <p:spPr>
            <a:xfrm rot="19533235">
              <a:off x="377422" y="2146443"/>
              <a:ext cx="144000" cy="144000"/>
            </a:xfrm>
            <a:prstGeom prst="chor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92" name="Corda 91"/>
            <p:cNvSpPr/>
            <p:nvPr/>
          </p:nvSpPr>
          <p:spPr>
            <a:xfrm rot="19533235">
              <a:off x="577622" y="2154687"/>
              <a:ext cx="144000" cy="144000"/>
            </a:xfrm>
            <a:prstGeom prst="chor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4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93" name="Grupo 92"/>
          <p:cNvGrpSpPr/>
          <p:nvPr/>
        </p:nvGrpSpPr>
        <p:grpSpPr>
          <a:xfrm>
            <a:off x="4326124" y="4649478"/>
            <a:ext cx="288000" cy="108000"/>
            <a:chOff x="377422" y="2146443"/>
            <a:chExt cx="344200" cy="152244"/>
          </a:xfrm>
        </p:grpSpPr>
        <p:sp>
          <p:nvSpPr>
            <p:cNvPr id="94" name="Corda 93"/>
            <p:cNvSpPr/>
            <p:nvPr/>
          </p:nvSpPr>
          <p:spPr>
            <a:xfrm rot="19533235">
              <a:off x="377422" y="2146443"/>
              <a:ext cx="144000" cy="144000"/>
            </a:xfrm>
            <a:prstGeom prst="chor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95" name="Corda 94"/>
            <p:cNvSpPr/>
            <p:nvPr/>
          </p:nvSpPr>
          <p:spPr>
            <a:xfrm rot="19533235">
              <a:off x="577622" y="2154687"/>
              <a:ext cx="144000" cy="144000"/>
            </a:xfrm>
            <a:prstGeom prst="chor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4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96" name="CaixaDeTexto 95"/>
          <p:cNvSpPr txBox="1"/>
          <p:nvPr/>
        </p:nvSpPr>
        <p:spPr>
          <a:xfrm>
            <a:off x="465487" y="3503778"/>
            <a:ext cx="3680418" cy="24622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Após o início das batalhas, o Reino da Itália, que inicialmente fazia parte da Tríplice Aliança junto com os Império Alemão e Austro-Húngaro se declara neutro, sob o pretexto de que seu acordo era para a defesa e não para o ataque. Haviam interesses italianos em territórios sob o domínio Austro-Húngaro e um pacto secreto de neutralidade com a França, caso este fosse atacada pelo Império Alemão. Diante desse cenário ó Reino da Itália entra na guerra em 1915 do lado da Tríplice Entente.</a:t>
            </a:r>
            <a:endParaRPr lang="pt-BR" sz="1400" dirty="0"/>
          </a:p>
        </p:txBody>
      </p:sp>
      <p:cxnSp>
        <p:nvCxnSpPr>
          <p:cNvPr id="97" name="Conector de seta reta 96"/>
          <p:cNvCxnSpPr/>
          <p:nvPr/>
        </p:nvCxnSpPr>
        <p:spPr>
          <a:xfrm flipV="1">
            <a:off x="4552175" y="3704777"/>
            <a:ext cx="480038" cy="8266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upo 100"/>
          <p:cNvGrpSpPr/>
          <p:nvPr/>
        </p:nvGrpSpPr>
        <p:grpSpPr>
          <a:xfrm>
            <a:off x="8122667" y="5447601"/>
            <a:ext cx="288000" cy="108000"/>
            <a:chOff x="377422" y="2146443"/>
            <a:chExt cx="344200" cy="152244"/>
          </a:xfrm>
        </p:grpSpPr>
        <p:sp>
          <p:nvSpPr>
            <p:cNvPr id="102" name="Corda 101"/>
            <p:cNvSpPr/>
            <p:nvPr/>
          </p:nvSpPr>
          <p:spPr>
            <a:xfrm rot="19533235">
              <a:off x="377422" y="2146443"/>
              <a:ext cx="144000" cy="144000"/>
            </a:xfrm>
            <a:prstGeom prst="chor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03" name="Corda 102"/>
            <p:cNvSpPr/>
            <p:nvPr/>
          </p:nvSpPr>
          <p:spPr>
            <a:xfrm rot="19533235">
              <a:off x="577622" y="2154687"/>
              <a:ext cx="144000" cy="144000"/>
            </a:xfrm>
            <a:prstGeom prst="chor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4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104" name="CaixaDeTexto 103"/>
          <p:cNvSpPr txBox="1"/>
          <p:nvPr/>
        </p:nvSpPr>
        <p:spPr>
          <a:xfrm>
            <a:off x="2078132" y="5691197"/>
            <a:ext cx="6350862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O Império Otomano, simpático ao Império Alemão, acaba entrando na guerra ao seu lado, com objetivos de reintegrar territórios perdidos em guerras passadas para o Império Russo e aumentar sua área e influência no Oriente Médio e Ásia Central. Lembrando que importantes pontos estratégicos estão nessas regiões, por exemplo, o Canal de Suez e reservas de petróleo.</a:t>
            </a:r>
            <a:endParaRPr lang="pt-BR" sz="1400" dirty="0"/>
          </a:p>
        </p:txBody>
      </p:sp>
      <p:cxnSp>
        <p:nvCxnSpPr>
          <p:cNvPr id="105" name="Conector de seta reta 104"/>
          <p:cNvCxnSpPr/>
          <p:nvPr/>
        </p:nvCxnSpPr>
        <p:spPr>
          <a:xfrm flipH="1" flipV="1">
            <a:off x="7582406" y="2060848"/>
            <a:ext cx="662002" cy="29445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ixaDeTexto 45"/>
          <p:cNvSpPr txBox="1"/>
          <p:nvPr/>
        </p:nvSpPr>
        <p:spPr>
          <a:xfrm>
            <a:off x="3038740" y="5189329"/>
            <a:ext cx="3146011" cy="1600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Em 28 de junho de 1914, o arquiduque Francisco Ferdinando e sua esposa Sofia são assassinados por um nacionalista sérvio (auxiliado por alguns oficiais do exército sérvio) na capital da Bósnia. Evento considerado o estopim do conflito.</a:t>
            </a:r>
            <a:endParaRPr lang="pt-BR" sz="1400" dirty="0"/>
          </a:p>
        </p:txBody>
      </p:sp>
      <p:grpSp>
        <p:nvGrpSpPr>
          <p:cNvPr id="107" name="Grupo 106"/>
          <p:cNvGrpSpPr/>
          <p:nvPr/>
        </p:nvGrpSpPr>
        <p:grpSpPr>
          <a:xfrm>
            <a:off x="7357928" y="1268776"/>
            <a:ext cx="216000" cy="144000"/>
            <a:chOff x="755576" y="2247474"/>
            <a:chExt cx="292113" cy="173414"/>
          </a:xfrm>
        </p:grpSpPr>
        <p:sp>
          <p:nvSpPr>
            <p:cNvPr id="108" name="Elipse 107"/>
            <p:cNvSpPr/>
            <p:nvPr/>
          </p:nvSpPr>
          <p:spPr>
            <a:xfrm>
              <a:off x="755576" y="2247475"/>
              <a:ext cx="113209" cy="173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109" name="Elipse 108"/>
            <p:cNvSpPr/>
            <p:nvPr/>
          </p:nvSpPr>
          <p:spPr>
            <a:xfrm>
              <a:off x="934480" y="2247474"/>
              <a:ext cx="113209" cy="173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</p:grpSp>
      <p:sp>
        <p:nvSpPr>
          <p:cNvPr id="110" name="CaixaDeTexto 109"/>
          <p:cNvSpPr txBox="1"/>
          <p:nvPr/>
        </p:nvSpPr>
        <p:spPr>
          <a:xfrm>
            <a:off x="5951798" y="458088"/>
            <a:ext cx="3084698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Com a Revolução Russa em 1917 e o fim do Império Russo, a Rússia deixa a guerra com grandes perdas territoriais.</a:t>
            </a:r>
            <a:endParaRPr lang="pt-BR" sz="1400" dirty="0"/>
          </a:p>
        </p:txBody>
      </p:sp>
      <p:cxnSp>
        <p:nvCxnSpPr>
          <p:cNvPr id="111" name="Conector de seta reta 110"/>
          <p:cNvCxnSpPr/>
          <p:nvPr/>
        </p:nvCxnSpPr>
        <p:spPr>
          <a:xfrm flipH="1" flipV="1">
            <a:off x="6290578" y="4858978"/>
            <a:ext cx="1670868" cy="6884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ector de seta reta 112"/>
          <p:cNvCxnSpPr/>
          <p:nvPr/>
        </p:nvCxnSpPr>
        <p:spPr>
          <a:xfrm>
            <a:off x="8511540" y="5661248"/>
            <a:ext cx="236924" cy="3283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" name="Imagem 1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3277" y="5969840"/>
            <a:ext cx="392823" cy="260912"/>
          </a:xfrm>
          <a:prstGeom prst="rect">
            <a:avLst/>
          </a:prstGeom>
        </p:spPr>
      </p:pic>
      <p:grpSp>
        <p:nvGrpSpPr>
          <p:cNvPr id="117" name="Grupo 116"/>
          <p:cNvGrpSpPr/>
          <p:nvPr/>
        </p:nvGrpSpPr>
        <p:grpSpPr>
          <a:xfrm>
            <a:off x="8789308" y="6013151"/>
            <a:ext cx="288000" cy="108000"/>
            <a:chOff x="377422" y="2146443"/>
            <a:chExt cx="344200" cy="152244"/>
          </a:xfrm>
        </p:grpSpPr>
        <p:sp>
          <p:nvSpPr>
            <p:cNvPr id="118" name="Corda 117"/>
            <p:cNvSpPr/>
            <p:nvPr/>
          </p:nvSpPr>
          <p:spPr>
            <a:xfrm rot="19533235">
              <a:off x="377422" y="2146443"/>
              <a:ext cx="144000" cy="144000"/>
            </a:xfrm>
            <a:prstGeom prst="chor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19" name="Corda 118"/>
            <p:cNvSpPr/>
            <p:nvPr/>
          </p:nvSpPr>
          <p:spPr>
            <a:xfrm rot="19533235">
              <a:off x="577622" y="2154687"/>
              <a:ext cx="144000" cy="144000"/>
            </a:xfrm>
            <a:prstGeom prst="chor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4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120" name="Imagem 11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1567" y="6259516"/>
            <a:ext cx="398890" cy="265261"/>
          </a:xfrm>
          <a:prstGeom prst="rect">
            <a:avLst/>
          </a:prstGeom>
        </p:spPr>
      </p:pic>
      <p:grpSp>
        <p:nvGrpSpPr>
          <p:cNvPr id="121" name="Grupo 120"/>
          <p:cNvGrpSpPr/>
          <p:nvPr/>
        </p:nvGrpSpPr>
        <p:grpSpPr>
          <a:xfrm>
            <a:off x="8794493" y="6302965"/>
            <a:ext cx="288000" cy="108000"/>
            <a:chOff x="377422" y="2146443"/>
            <a:chExt cx="344200" cy="152244"/>
          </a:xfrm>
        </p:grpSpPr>
        <p:sp>
          <p:nvSpPr>
            <p:cNvPr id="122" name="Corda 121"/>
            <p:cNvSpPr/>
            <p:nvPr/>
          </p:nvSpPr>
          <p:spPr>
            <a:xfrm rot="19533235">
              <a:off x="377422" y="2146443"/>
              <a:ext cx="144000" cy="144000"/>
            </a:xfrm>
            <a:prstGeom prst="chor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23" name="Corda 122"/>
            <p:cNvSpPr/>
            <p:nvPr/>
          </p:nvSpPr>
          <p:spPr>
            <a:xfrm rot="19533235">
              <a:off x="577622" y="2154687"/>
              <a:ext cx="144000" cy="144000"/>
            </a:xfrm>
            <a:prstGeom prst="chor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4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4112" name="Imagem 4111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7" y="1937956"/>
            <a:ext cx="391647" cy="258083"/>
          </a:xfrm>
          <a:prstGeom prst="rect">
            <a:avLst/>
          </a:prstGeom>
        </p:spPr>
      </p:pic>
      <p:grpSp>
        <p:nvGrpSpPr>
          <p:cNvPr id="126" name="Grupo 125"/>
          <p:cNvGrpSpPr/>
          <p:nvPr/>
        </p:nvGrpSpPr>
        <p:grpSpPr>
          <a:xfrm>
            <a:off x="52914" y="1981311"/>
            <a:ext cx="288000" cy="108000"/>
            <a:chOff x="377422" y="2146443"/>
            <a:chExt cx="344200" cy="152244"/>
          </a:xfrm>
        </p:grpSpPr>
        <p:sp>
          <p:nvSpPr>
            <p:cNvPr id="127" name="Corda 126"/>
            <p:cNvSpPr/>
            <p:nvPr/>
          </p:nvSpPr>
          <p:spPr>
            <a:xfrm rot="19533235">
              <a:off x="377422" y="2146443"/>
              <a:ext cx="144000" cy="144000"/>
            </a:xfrm>
            <a:prstGeom prst="chor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28" name="Corda 127"/>
            <p:cNvSpPr/>
            <p:nvPr/>
          </p:nvSpPr>
          <p:spPr>
            <a:xfrm rot="19533235">
              <a:off x="577622" y="2154687"/>
              <a:ext cx="144000" cy="144000"/>
            </a:xfrm>
            <a:prstGeom prst="chor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4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cxnSp>
        <p:nvCxnSpPr>
          <p:cNvPr id="129" name="Conector de seta reta 128"/>
          <p:cNvCxnSpPr>
            <a:endCxn id="33" idx="3"/>
          </p:cNvCxnSpPr>
          <p:nvPr/>
        </p:nvCxnSpPr>
        <p:spPr>
          <a:xfrm>
            <a:off x="502672" y="2070724"/>
            <a:ext cx="3637280" cy="459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CaixaDeTexto 130"/>
          <p:cNvSpPr txBox="1"/>
          <p:nvPr/>
        </p:nvSpPr>
        <p:spPr>
          <a:xfrm>
            <a:off x="18297" y="2231604"/>
            <a:ext cx="2160240" cy="31085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Após tentativas de permanecer fora da guerra, finalmente os Estados Unidos entram no conflito em 1917 contra o Império Alemão com a justificativa de serem contra sua guerra submarina generalizada contra qualquer nação no oceano Atlântico (o objetivo da Alemanha era impedir o abastecimento do Reino Unido). </a:t>
            </a:r>
            <a:endParaRPr lang="pt-BR" sz="1400" dirty="0"/>
          </a:p>
        </p:txBody>
      </p:sp>
      <p:sp>
        <p:nvSpPr>
          <p:cNvPr id="69" name="CaixaDeTexto 68"/>
          <p:cNvSpPr txBox="1"/>
          <p:nvPr/>
        </p:nvSpPr>
        <p:spPr>
          <a:xfrm>
            <a:off x="345132" y="2480196"/>
            <a:ext cx="2160240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Aliado do Império Russo, a França também mobiliza seus exércitos mostrando que vai honrar seu tratado, que incluí a defesa mútua, com o Império Russo.</a:t>
            </a:r>
            <a:endParaRPr lang="pt-BR" sz="1400" dirty="0"/>
          </a:p>
        </p:txBody>
      </p:sp>
      <p:sp>
        <p:nvSpPr>
          <p:cNvPr id="54" name="CaixaDeTexto 53"/>
          <p:cNvSpPr txBox="1"/>
          <p:nvPr/>
        </p:nvSpPr>
        <p:spPr>
          <a:xfrm>
            <a:off x="6247531" y="2973141"/>
            <a:ext cx="2160240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Em virtude do peso político do assassinato e da recusa por parte dos sérvios em aceitarem uma série de demandas de seu vizinho do norte, o Império Austro-Húngaro declara guerra ao Reino da Sérvia em 28 de julho de1914.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88980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00"/>
                            </p:stCondLst>
                            <p:childTnLst>
                              <p:par>
                                <p:cTn id="2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500"/>
                            </p:stCondLst>
                            <p:childTnLst>
                              <p:par>
                                <p:cTn id="2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65" grpId="0" animBg="1"/>
      <p:bldP spid="65" grpId="1" animBg="1"/>
      <p:bldP spid="70" grpId="0" animBg="1"/>
      <p:bldP spid="70" grpId="1" animBg="1"/>
      <p:bldP spid="71" grpId="0" animBg="1"/>
      <p:bldP spid="71" grpId="1" animBg="1"/>
      <p:bldP spid="81" grpId="0" animBg="1"/>
      <p:bldP spid="81" grpId="1" animBg="1"/>
      <p:bldP spid="96" grpId="0" animBg="1"/>
      <p:bldP spid="96" grpId="1" animBg="1"/>
      <p:bldP spid="104" grpId="0" animBg="1"/>
      <p:bldP spid="104" grpId="1" animBg="1"/>
      <p:bldP spid="46" grpId="0" animBg="1"/>
      <p:bldP spid="46" grpId="1" animBg="1"/>
      <p:bldP spid="110" grpId="0" animBg="1"/>
      <p:bldP spid="110" grpId="1" animBg="1"/>
      <p:bldP spid="131" grpId="0" animBg="1"/>
      <p:bldP spid="131" grpId="1" animBg="1"/>
      <p:bldP spid="69" grpId="0" animBg="1"/>
      <p:bldP spid="69" grpId="1" animBg="1"/>
      <p:bldP spid="54" grpId="0" animBg="1"/>
      <p:bldP spid="5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0"/>
            <a:ext cx="8078713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0" y="0"/>
            <a:ext cx="19797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Principais alianças antes da eclosão da Primeira Guerra Mundial.</a:t>
            </a:r>
          </a:p>
          <a:p>
            <a:endParaRPr lang="pt-BR" dirty="0"/>
          </a:p>
          <a:p>
            <a:r>
              <a:rPr lang="pt-BR" dirty="0" smtClean="0"/>
              <a:t>Atenção para:</a:t>
            </a:r>
          </a:p>
          <a:p>
            <a:endParaRPr lang="pt-BR" dirty="0" smtClean="0"/>
          </a:p>
          <a:p>
            <a:pPr marL="342900" indent="-342900">
              <a:buAutoNum type="arabicPeriod"/>
            </a:pPr>
            <a:r>
              <a:rPr lang="pt-BR" dirty="0" smtClean="0"/>
              <a:t>A Itália, que muda de aliança;</a:t>
            </a:r>
          </a:p>
          <a:p>
            <a:pPr marL="342900" indent="-342900">
              <a:buAutoNum type="arabicPeriod"/>
            </a:pPr>
            <a:endParaRPr lang="pt-BR" dirty="0"/>
          </a:p>
          <a:p>
            <a:pPr marL="342900" indent="-342900">
              <a:buAutoNum type="arabicPeriod"/>
            </a:pPr>
            <a:r>
              <a:rPr lang="pt-BR" dirty="0" smtClean="0"/>
              <a:t>O Império Otomano que se une à Tríplice Aliança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516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842"/>
            <a:ext cx="9144000" cy="476631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4869160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Principais linhas de trincheiras, batalhas e países participantes na Europa durante a Primeira Guerra Mundial.</a:t>
            </a:r>
          </a:p>
          <a:p>
            <a:endParaRPr lang="pt-BR" dirty="0"/>
          </a:p>
          <a:p>
            <a:r>
              <a:rPr lang="pt-BR" dirty="0" smtClean="0"/>
              <a:t>Lembre-se que países ao redor do mundo participaram da guerra de alguma maneira. O Brasil, por exemplo, participou enviando enfermeira(o)s e remédios para os campos de batalha. O Japão participou conquistando territórios alemães na Ásia e no oceano Pacífico, além de patrulhar as colônias britânicas e francesas na Ásia e Oceania.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096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://www.iconarchive.com/download/i42604/oxygen-icons.org/oxygen/Actions-dialog-ok-appl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937"/>
            <a:ext cx="9144000" cy="646995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0" y="7937"/>
            <a:ext cx="1475656" cy="1938992"/>
          </a:xfrm>
          <a:prstGeom prst="rect">
            <a:avLst/>
          </a:prstGeom>
          <a:solidFill>
            <a:srgbClr val="EAF6FE"/>
          </a:solidFill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Mapa da Europa em 1914 antes da Primeira Guerra Mundial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84417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1987</TotalTime>
  <Words>1560</Words>
  <Application>Microsoft Office PowerPoint</Application>
  <PresentationFormat>Apresentação na tela (4:3)</PresentationFormat>
  <Paragraphs>166</Paragraphs>
  <Slides>23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7" baseType="lpstr">
      <vt:lpstr>Arial</vt:lpstr>
      <vt:lpstr>Bahnschrift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POPULAÇÃO</dc:title>
  <dc:creator>Darthvader</dc:creator>
  <cp:lastModifiedBy>Felipe Costa</cp:lastModifiedBy>
  <cp:revision>175</cp:revision>
  <dcterms:created xsi:type="dcterms:W3CDTF">2014-08-05T04:45:44Z</dcterms:created>
  <dcterms:modified xsi:type="dcterms:W3CDTF">2020-10-05T04:38:15Z</dcterms:modified>
</cp:coreProperties>
</file>