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69" r:id="rId2"/>
    <p:sldId id="273" r:id="rId3"/>
    <p:sldId id="276" r:id="rId4"/>
    <p:sldId id="277" r:id="rId5"/>
    <p:sldId id="278" r:id="rId6"/>
    <p:sldId id="280" r:id="rId7"/>
    <p:sldId id="279" r:id="rId8"/>
    <p:sldId id="282" r:id="rId9"/>
    <p:sldId id="281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0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018E7-1057-4CF3-9787-03A1B42CD334}" type="datetimeFigureOut">
              <a:rPr lang="pt-BR" smtClean="0"/>
              <a:pPr/>
              <a:t>31/03/2022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8438B-D248-4BD7-B9CB-33B27C4D0AE7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3752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018E7-1057-4CF3-9787-03A1B42CD334}" type="datetimeFigureOut">
              <a:rPr lang="pt-BR" smtClean="0"/>
              <a:pPr/>
              <a:t>31/03/2022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8438B-D248-4BD7-B9CB-33B27C4D0A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9782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018E7-1057-4CF3-9787-03A1B42CD334}" type="datetimeFigureOut">
              <a:rPr lang="pt-BR" smtClean="0"/>
              <a:pPr/>
              <a:t>31/03/2022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8438B-D248-4BD7-B9CB-33B27C4D0A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4068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018E7-1057-4CF3-9787-03A1B42CD334}" type="datetimeFigureOut">
              <a:rPr lang="pt-BR" smtClean="0"/>
              <a:pPr/>
              <a:t>31/03/2022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8438B-D248-4BD7-B9CB-33B27C4D0A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0691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018E7-1057-4CF3-9787-03A1B42CD334}" type="datetimeFigureOut">
              <a:rPr lang="pt-BR" smtClean="0"/>
              <a:pPr/>
              <a:t>31/03/2022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8438B-D248-4BD7-B9CB-33B27C4D0AE7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124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018E7-1057-4CF3-9787-03A1B42CD334}" type="datetimeFigureOut">
              <a:rPr lang="pt-BR" smtClean="0"/>
              <a:pPr/>
              <a:t>31/03/2022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8438B-D248-4BD7-B9CB-33B27C4D0A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270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018E7-1057-4CF3-9787-03A1B42CD334}" type="datetimeFigureOut">
              <a:rPr lang="pt-BR" smtClean="0"/>
              <a:pPr/>
              <a:t>31/03/2022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8438B-D248-4BD7-B9CB-33B27C4D0A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2659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018E7-1057-4CF3-9787-03A1B42CD334}" type="datetimeFigureOut">
              <a:rPr lang="pt-BR" smtClean="0"/>
              <a:pPr/>
              <a:t>31/03/2022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8438B-D248-4BD7-B9CB-33B27C4D0A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3777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018E7-1057-4CF3-9787-03A1B42CD334}" type="datetimeFigureOut">
              <a:rPr lang="pt-BR" smtClean="0"/>
              <a:pPr/>
              <a:t>31/03/2022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8438B-D248-4BD7-B9CB-33B27C4D0A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357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C48018E7-1057-4CF3-9787-03A1B42CD334}" type="datetimeFigureOut">
              <a:rPr lang="pt-BR" smtClean="0"/>
              <a:pPr/>
              <a:t>31/03/2022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98438B-D248-4BD7-B9CB-33B27C4D0A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75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018E7-1057-4CF3-9787-03A1B42CD334}" type="datetimeFigureOut">
              <a:rPr lang="pt-BR" smtClean="0"/>
              <a:pPr/>
              <a:t>31/03/2022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8438B-D248-4BD7-B9CB-33B27C4D0AE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1794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8018E7-1057-4CF3-9787-03A1B42CD334}" type="datetimeFigureOut">
              <a:rPr lang="pt-BR" smtClean="0"/>
              <a:pPr/>
              <a:t>31/03/2022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298438B-D248-4BD7-B9CB-33B27C4D0AE7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108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2867933"/>
            <a:ext cx="9144000" cy="183129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6600" dirty="0"/>
              <a:t>RUMO AO FIM DA GUERRA FRIA E À NOVA ORDEM MUNDIAL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6168" y="-1"/>
            <a:ext cx="5211664" cy="1865115"/>
          </a:xfrm>
          <a:prstGeom prst="rect">
            <a:avLst/>
          </a:prstGeom>
        </p:spPr>
      </p:pic>
      <p:grpSp>
        <p:nvGrpSpPr>
          <p:cNvPr id="5" name="Grupo 4"/>
          <p:cNvGrpSpPr/>
          <p:nvPr/>
        </p:nvGrpSpPr>
        <p:grpSpPr>
          <a:xfrm>
            <a:off x="2000250" y="5366503"/>
            <a:ext cx="5143500" cy="726793"/>
            <a:chOff x="2000232" y="4797152"/>
            <a:chExt cx="5143500" cy="726793"/>
          </a:xfrm>
        </p:grpSpPr>
        <p:sp>
          <p:nvSpPr>
            <p:cNvPr id="6" name="Subtítulo 2"/>
            <p:cNvSpPr txBox="1">
              <a:spLocks/>
            </p:cNvSpPr>
            <p:nvPr/>
          </p:nvSpPr>
          <p:spPr>
            <a:xfrm>
              <a:off x="2000232" y="4797152"/>
              <a:ext cx="5143500" cy="321471"/>
            </a:xfrm>
            <a:prstGeom prst="rect">
              <a:avLst/>
            </a:prstGeom>
          </p:spPr>
          <p:txBody>
            <a:bodyPr vert="horz" lIns="51435" tIns="25718" rIns="51435" bIns="25718" rtlCol="0">
              <a:noAutofit/>
            </a:bodyPr>
            <a:lstStyle/>
            <a:p>
              <a:pPr algn="ctr">
                <a:spcBef>
                  <a:spcPct val="20000"/>
                </a:spcBef>
                <a:defRPr/>
              </a:pPr>
              <a:r>
                <a:rPr lang="pt-BR" sz="1350" dirty="0"/>
                <a:t>Prof. Felipe</a:t>
              </a:r>
            </a:p>
            <a:p>
              <a:pPr algn="ctr">
                <a:spcBef>
                  <a:spcPct val="20000"/>
                </a:spcBef>
                <a:defRPr/>
              </a:pPr>
              <a:r>
                <a:rPr lang="pt-BR" sz="1350" dirty="0"/>
                <a:t>http://abre.ai/geografiafacil</a:t>
              </a:r>
            </a:p>
            <a:p>
              <a:pPr algn="ctr">
                <a:spcBef>
                  <a:spcPct val="20000"/>
                </a:spcBef>
                <a:defRPr/>
              </a:pPr>
              <a:r>
                <a:rPr lang="pt-BR" sz="1350" dirty="0"/>
                <a:t>                     : Minuto Geográfico</a:t>
              </a:r>
            </a:p>
            <a:p>
              <a:pPr algn="ctr">
                <a:spcBef>
                  <a:spcPct val="20000"/>
                </a:spcBef>
                <a:defRPr/>
              </a:pPr>
              <a:endParaRPr lang="pt-BR" sz="1350" dirty="0">
                <a:solidFill>
                  <a:schemeClr val="tx1">
                    <a:tint val="75000"/>
                  </a:schemeClr>
                </a:solidFill>
              </a:endParaRPr>
            </a:p>
          </p:txBody>
        </p:sp>
        <p:pic>
          <p:nvPicPr>
            <p:cNvPr id="9" name="Picture 2" descr="Google looks to be preparing a new YouTube streaming service"/>
            <p:cNvPicPr>
              <a:picLocks noChangeAspect="1" noChangeArrowheads="1"/>
            </p:cNvPicPr>
            <p:nvPr/>
          </p:nvPicPr>
          <p:blipFill rotWithShape="1"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34937" t="43133" r="34957" b="42978"/>
            <a:stretch/>
          </p:blipFill>
          <p:spPr bwMode="auto">
            <a:xfrm>
              <a:off x="3426245" y="5299920"/>
              <a:ext cx="864096" cy="224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52067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82379"/>
            <a:ext cx="9144001" cy="798247"/>
          </a:xfrm>
        </p:spPr>
        <p:txBody>
          <a:bodyPr>
            <a:normAutofit/>
          </a:bodyPr>
          <a:lstStyle/>
          <a:p>
            <a:pPr algn="ctr"/>
            <a:r>
              <a:rPr lang="pt-BR" sz="5400" b="1" dirty="0"/>
              <a:t>A GUERRA FRIA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88541"/>
            <a:ext cx="9144001" cy="525574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pt-BR" sz="2400" b="1" dirty="0"/>
              <a:t>INÍCIO E DESENVOLVIMENTO...</a:t>
            </a:r>
          </a:p>
          <a:p>
            <a:endParaRPr lang="pt-BR" dirty="0"/>
          </a:p>
          <a:p>
            <a:r>
              <a:rPr lang="pt-BR" sz="2400" dirty="0"/>
              <a:t>- Após a 2ª Guerra Mundial acabar, EUA e URSS saem do conflito como as maiores potências do planeta;</a:t>
            </a:r>
          </a:p>
          <a:p>
            <a:endParaRPr lang="pt-BR" sz="2400" dirty="0"/>
          </a:p>
          <a:p>
            <a:r>
              <a:rPr lang="pt-BR" sz="2400" dirty="0"/>
              <a:t>- A competição entre as duas começa no estabelecimento de zonas de influência na Europa (Doutrina Truman, Plano </a:t>
            </a:r>
            <a:r>
              <a:rPr lang="pt-BR" sz="2400" dirty="0" err="1"/>
              <a:t>Marshal</a:t>
            </a:r>
            <a:r>
              <a:rPr lang="pt-BR" sz="2400" dirty="0"/>
              <a:t>, Plano </a:t>
            </a:r>
            <a:r>
              <a:rPr lang="pt-BR" sz="2400" dirty="0" err="1"/>
              <a:t>Molotov</a:t>
            </a:r>
            <a:r>
              <a:rPr lang="pt-BR" sz="2400" dirty="0"/>
              <a:t> e COMECON), e posteriormente no resto do planeta;</a:t>
            </a:r>
          </a:p>
          <a:p>
            <a:endParaRPr lang="pt-BR" sz="2400" dirty="0"/>
          </a:p>
          <a:p>
            <a:r>
              <a:rPr lang="pt-BR" sz="2400" dirty="0"/>
              <a:t>- Cada uma das duas grandes potências queria mostrar sua superioridade, e assim foram se desenvolvendo as corridas armamentista e espacial;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8912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82379"/>
            <a:ext cx="9144001" cy="798247"/>
          </a:xfrm>
        </p:spPr>
        <p:txBody>
          <a:bodyPr>
            <a:normAutofit/>
          </a:bodyPr>
          <a:lstStyle/>
          <a:p>
            <a:pPr algn="ctr"/>
            <a:r>
              <a:rPr lang="pt-BR" sz="5400" b="1" dirty="0"/>
              <a:t>A GUERRA FRIA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88541"/>
            <a:ext cx="9144001" cy="525574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pt-BR" sz="2400" b="1" dirty="0"/>
              <a:t>INÍCIO E DESENVOLVIMENTO...</a:t>
            </a:r>
          </a:p>
          <a:p>
            <a:endParaRPr lang="pt-BR" dirty="0"/>
          </a:p>
          <a:p>
            <a:r>
              <a:rPr lang="pt-BR" sz="2400" dirty="0"/>
              <a:t>- Muitos conflitos importantes aconteceram durante a vigência da Guerra Fria, os principais foram: Guerra da Coréia, Guerra do Vietnam e Guerra do Afeganistão;</a:t>
            </a:r>
          </a:p>
          <a:p>
            <a:endParaRPr lang="pt-BR" sz="2400" dirty="0"/>
          </a:p>
          <a:p>
            <a:r>
              <a:rPr lang="pt-BR" sz="2400" dirty="0"/>
              <a:t>- Além desse grandes conflitos, muitos conflitos em menor escala ocorreram em outros locais do mundo, a exemplo das guerras civis na África e da invasão à Cuba;</a:t>
            </a:r>
          </a:p>
          <a:p>
            <a:endParaRPr lang="pt-BR" sz="2400" dirty="0"/>
          </a:p>
          <a:p>
            <a:r>
              <a:rPr lang="pt-BR" sz="2400" dirty="0"/>
              <a:t>- A Guerra Fria foi marcada por muitos momentos de tensão entre as duas maiores potências, com principal destaque para a crise dos mísseis ocorrida em 1962. </a:t>
            </a:r>
          </a:p>
        </p:txBody>
      </p:sp>
      <p:pic>
        <p:nvPicPr>
          <p:cNvPr id="1026" name="Picture 2" descr="Category:Events | X-Men Movies Wiki | Fandom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635017">
            <a:off x="1437066" y="2971229"/>
            <a:ext cx="7573302" cy="32186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 rot="20384279">
            <a:off x="1644185" y="2679770"/>
            <a:ext cx="20092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</a:rPr>
              <a:t>LEMBREM-SE... OS </a:t>
            </a:r>
          </a:p>
          <a:p>
            <a:r>
              <a:rPr lang="pt-BR" sz="1600" dirty="0">
                <a:solidFill>
                  <a:schemeClr val="bg1"/>
                </a:solidFill>
              </a:rPr>
              <a:t>X-MEN NÃO TEM NADA A VER COM ISSO</a:t>
            </a:r>
          </a:p>
        </p:txBody>
      </p:sp>
    </p:spTree>
    <p:extLst>
      <p:ext uri="{BB962C8B-B14F-4D97-AF65-F5344CB8AC3E}">
        <p14:creationId xmlns:p14="http://schemas.microsoft.com/office/powerpoint/2010/main" val="242245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82379"/>
            <a:ext cx="9144001" cy="798247"/>
          </a:xfrm>
        </p:spPr>
        <p:txBody>
          <a:bodyPr>
            <a:normAutofit/>
          </a:bodyPr>
          <a:lstStyle/>
          <a:p>
            <a:pPr algn="ctr"/>
            <a:r>
              <a:rPr lang="pt-BR" sz="5400" b="1" dirty="0"/>
              <a:t>RUMO AO FIM DA GUERRA FRIA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88541"/>
            <a:ext cx="9144001" cy="5255740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r>
              <a:rPr lang="pt-BR" sz="2400" dirty="0"/>
              <a:t>- Nem tudo era flores para as grandes potências, e para manter suas zonas de influência, seus exércitos e seus parques industriais e tecnológicos, eram necessárias grandes somas de dinheiro!;</a:t>
            </a:r>
          </a:p>
          <a:p>
            <a:endParaRPr lang="pt-BR" sz="2400" dirty="0"/>
          </a:p>
          <a:p>
            <a:r>
              <a:rPr lang="pt-BR" sz="2400" dirty="0"/>
              <a:t>- Infelizmente para a URSS, sua economia passava por um período de desaceleração de seu crescimento, mesmo com a alta do petróleo (ainda hoje a Rússia é um dos grandes produtores de petróleo e gás);</a:t>
            </a:r>
          </a:p>
          <a:p>
            <a:endParaRPr lang="pt-BR" sz="2400" dirty="0"/>
          </a:p>
          <a:p>
            <a:r>
              <a:rPr lang="pt-BR" sz="2400" dirty="0"/>
              <a:t>- No decorrer dos anos 80 do sec. XX, Gorbachev assume o governo com propostas de reformas nas estruturas econômicas (Perestroika) e políticas (Glasnost).</a:t>
            </a:r>
          </a:p>
          <a:p>
            <a:endParaRPr lang="pt-BR" sz="2400" dirty="0"/>
          </a:p>
          <a:p>
            <a:r>
              <a:rPr lang="pt-BR" sz="2400" dirty="0"/>
              <a:t>- Essas reformas não foram exitosas e levaram a URSS a uma crise institucional;</a:t>
            </a:r>
          </a:p>
        </p:txBody>
      </p:sp>
    </p:spTree>
    <p:extLst>
      <p:ext uri="{BB962C8B-B14F-4D97-AF65-F5344CB8AC3E}">
        <p14:creationId xmlns:p14="http://schemas.microsoft.com/office/powerpoint/2010/main" val="150767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82379"/>
            <a:ext cx="9144001" cy="798247"/>
          </a:xfrm>
        </p:spPr>
        <p:txBody>
          <a:bodyPr>
            <a:normAutofit/>
          </a:bodyPr>
          <a:lstStyle/>
          <a:p>
            <a:pPr algn="ctr"/>
            <a:r>
              <a:rPr lang="pt-BR" sz="5400" b="1" dirty="0"/>
              <a:t>RUMO AO FIM DA GUERRA FRIA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88541"/>
            <a:ext cx="9144001" cy="525574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pt-BR" sz="2400" dirty="0"/>
              <a:t>- Após uma tentativa de golpe de estado em agosto de 1991 e da renúncia de Gorbachev em dezembro do mesmo ano, a URSS é oficialmente desmantelada dando origem à 15 repúblicas independentes.</a:t>
            </a:r>
          </a:p>
        </p:txBody>
      </p:sp>
      <p:pic>
        <p:nvPicPr>
          <p:cNvPr id="2050" name="Picture 2" descr="Republics of the Soviet Un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170" y="2133352"/>
            <a:ext cx="6886831" cy="4717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05017"/>
              </p:ext>
            </p:extLst>
          </p:nvPr>
        </p:nvGraphicFramePr>
        <p:xfrm>
          <a:off x="411892" y="2578976"/>
          <a:ext cx="1422182" cy="4171933"/>
        </p:xfrm>
        <a:graphic>
          <a:graphicData uri="http://schemas.openxmlformats.org/drawingml/2006/table">
            <a:tbl>
              <a:tblPr/>
              <a:tblGrid>
                <a:gridCol w="263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8653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effectLst/>
                        </a:rPr>
                        <a:t>1</a:t>
                      </a:r>
                      <a:endParaRPr lang="pt-BR" sz="1000" dirty="0"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Armênia</a:t>
                      </a:r>
                      <a:endParaRPr lang="pt-BR" sz="11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43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effectLst/>
                        </a:rPr>
                        <a:t>2</a:t>
                      </a:r>
                      <a:endParaRPr lang="pt-BR" sz="1000" dirty="0"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Azerbaijão</a:t>
                      </a:r>
                      <a:endParaRPr lang="pt-BR" sz="11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643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effectLst/>
                        </a:rPr>
                        <a:t>3</a:t>
                      </a:r>
                      <a:endParaRPr lang="pt-BR" sz="1000" dirty="0"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Bielorrússia</a:t>
                      </a:r>
                      <a:endParaRPr lang="pt-BR" sz="11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653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effectLst/>
                        </a:rPr>
                        <a:t>4</a:t>
                      </a:r>
                      <a:endParaRPr lang="pt-BR" sz="1000" dirty="0"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Estônia</a:t>
                      </a:r>
                      <a:endParaRPr lang="pt-BR" sz="11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653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effectLst/>
                        </a:rPr>
                        <a:t>5</a:t>
                      </a:r>
                      <a:endParaRPr lang="pt-BR" sz="1000" dirty="0"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Geórgia</a:t>
                      </a:r>
                      <a:endParaRPr lang="pt-BR" sz="11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643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effectLst/>
                        </a:rPr>
                        <a:t>6</a:t>
                      </a:r>
                      <a:endParaRPr lang="pt-BR" sz="1000" dirty="0"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Cazaquistão</a:t>
                      </a:r>
                      <a:endParaRPr lang="pt-BR" sz="11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643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effectLst/>
                        </a:rPr>
                        <a:t>7</a:t>
                      </a:r>
                      <a:endParaRPr lang="pt-BR" sz="1000" dirty="0"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Quirguistão</a:t>
                      </a:r>
                      <a:endParaRPr lang="pt-BR" sz="11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653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effectLst/>
                        </a:rPr>
                        <a:t>8</a:t>
                      </a:r>
                      <a:endParaRPr lang="pt-BR" sz="1000" dirty="0"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Letônia</a:t>
                      </a:r>
                      <a:endParaRPr lang="pt-BR" sz="11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8653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effectLst/>
                        </a:rPr>
                        <a:t>9</a:t>
                      </a:r>
                      <a:endParaRPr lang="pt-BR" sz="1000" dirty="0"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Lituânia</a:t>
                      </a:r>
                      <a:endParaRPr lang="pt-BR" sz="11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8653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effectLst/>
                        </a:rPr>
                        <a:t>10</a:t>
                      </a:r>
                      <a:endParaRPr lang="pt-BR" sz="1000" dirty="0"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Moldávia</a:t>
                      </a:r>
                      <a:endParaRPr lang="pt-BR" sz="11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8653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effectLst/>
                        </a:rPr>
                        <a:t>11</a:t>
                      </a:r>
                      <a:endParaRPr lang="pt-BR" sz="1000" dirty="0"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Rússia</a:t>
                      </a:r>
                      <a:endParaRPr lang="pt-BR" sz="11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643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effectLst/>
                        </a:rPr>
                        <a:t>12</a:t>
                      </a:r>
                      <a:endParaRPr lang="pt-BR" sz="1000" dirty="0"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Tadjiquistão</a:t>
                      </a:r>
                      <a:endParaRPr lang="pt-BR" sz="11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7643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effectLst/>
                        </a:rPr>
                        <a:t>13</a:t>
                      </a:r>
                      <a:endParaRPr lang="pt-BR" sz="1000" dirty="0"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Turcomenistão</a:t>
                      </a:r>
                      <a:endParaRPr lang="pt-BR" sz="11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8653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effectLst/>
                        </a:rPr>
                        <a:t>14</a:t>
                      </a:r>
                      <a:endParaRPr lang="pt-BR" sz="1000" dirty="0"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Ucrânia</a:t>
                      </a:r>
                      <a:endParaRPr lang="pt-BR" sz="11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7643"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effectLst/>
                        </a:rPr>
                        <a:t>15</a:t>
                      </a:r>
                      <a:endParaRPr lang="pt-BR" sz="1000" dirty="0"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Uzbequistão</a:t>
                      </a:r>
                      <a:endParaRPr lang="pt-BR" sz="1100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9663" marR="49663" marT="24832" marB="24832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449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82379"/>
            <a:ext cx="9144001" cy="798247"/>
          </a:xfrm>
        </p:spPr>
        <p:txBody>
          <a:bodyPr>
            <a:normAutofit/>
          </a:bodyPr>
          <a:lstStyle/>
          <a:p>
            <a:pPr algn="ctr"/>
            <a:r>
              <a:rPr lang="pt-BR" sz="5400" b="1" dirty="0"/>
              <a:t>RUMO AO FIM DA GUERRA FRIA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88541"/>
            <a:ext cx="9144001" cy="122743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pt-BR" sz="2400" dirty="0"/>
              <a:t>- Antes da dissolução oficial da URSS, as repúblicas que faziam parte do país já mostravam sinais de insatisfação, em decorrência, principalmente, do poder centralizador e da pouca liberdade,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1" y="2224216"/>
            <a:ext cx="3476368" cy="1227437"/>
          </a:xfrm>
          <a:prstGeom prst="rect">
            <a:avLst/>
          </a:prstGeom>
          <a:solidFill>
            <a:schemeClr val="bg1"/>
          </a:solidFill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/>
              <a:t>- O maior símbolo da falha política e do descontentamento da população foi a derrubada do muro de Berlin em 1989,</a:t>
            </a:r>
          </a:p>
          <a:p>
            <a:pPr marL="0" indent="0">
              <a:buNone/>
            </a:pPr>
            <a:r>
              <a:rPr lang="pt-BR" sz="2400" dirty="0"/>
              <a:t>- Porém, antes já havia acontecido outros movimentos como, por exemplo, a Primavera de Praga e a Revolução Húngara.</a:t>
            </a:r>
          </a:p>
        </p:txBody>
      </p:sp>
      <p:pic>
        <p:nvPicPr>
          <p:cNvPr id="3076" name="Picture 4" descr="Andreas Von Lintel - 10.nov.1989/AF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369" y="2215978"/>
            <a:ext cx="5626475" cy="3163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/>
          <p:cNvSpPr/>
          <p:nvPr/>
        </p:nvSpPr>
        <p:spPr>
          <a:xfrm>
            <a:off x="6289606" y="5379308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1000" dirty="0">
                <a:latin typeface="UOLText"/>
              </a:rPr>
              <a:t>Imagem: Andreas Von </a:t>
            </a:r>
            <a:r>
              <a:rPr lang="pt-BR" sz="1000" dirty="0" err="1">
                <a:latin typeface="UOLText"/>
              </a:rPr>
              <a:t>Lintel</a:t>
            </a:r>
            <a:r>
              <a:rPr lang="pt-BR" sz="1000" dirty="0">
                <a:latin typeface="UOLText"/>
              </a:rPr>
              <a:t> - 10.nov.1989/AFP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1229988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82379"/>
            <a:ext cx="9144001" cy="798247"/>
          </a:xfrm>
        </p:spPr>
        <p:txBody>
          <a:bodyPr>
            <a:normAutofit/>
          </a:bodyPr>
          <a:lstStyle/>
          <a:p>
            <a:pPr algn="ctr"/>
            <a:r>
              <a:rPr lang="pt-BR" sz="5400" b="1" dirty="0"/>
              <a:t>NOVA ORDEM MUNDIAL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1046207"/>
            <a:ext cx="9144001" cy="525574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pt-BR" sz="2400" dirty="0"/>
              <a:t>- O fim da URSS levou a uma nova ordem mundial com a maioria das novas repúblicas se reunindo em torno da CEI (Comunidade dos Estados Independentes);</a:t>
            </a:r>
          </a:p>
          <a:p>
            <a:endParaRPr lang="pt-BR" sz="2400" dirty="0"/>
          </a:p>
          <a:p>
            <a:r>
              <a:rPr lang="pt-BR" sz="2400" dirty="0"/>
              <a:t>- Também deixou os EUA como a única grande potência militar do mundo, inaugurando um período de hegemonia estadunidense como o centro do poder mundial (mundo unipolar);</a:t>
            </a:r>
          </a:p>
          <a:p>
            <a:endParaRPr lang="pt-BR" sz="2400" dirty="0"/>
          </a:p>
          <a:p>
            <a:r>
              <a:rPr lang="pt-BR" sz="2400" dirty="0"/>
              <a:t>- Com o passar da década de 90 do sec. XX, a ideia da </a:t>
            </a:r>
            <a:r>
              <a:rPr lang="pt-BR" sz="2400" dirty="0" err="1"/>
              <a:t>unipolaridade</a:t>
            </a:r>
            <a:r>
              <a:rPr lang="pt-BR" sz="2400" dirty="0"/>
              <a:t> abre espaço para a multipolaridade, quando não mais apenas o poder militar classificaria um país, mas também suas características econômicas;</a:t>
            </a:r>
          </a:p>
        </p:txBody>
      </p:sp>
    </p:spTree>
    <p:extLst>
      <p:ext uri="{BB962C8B-B14F-4D97-AF65-F5344CB8AC3E}">
        <p14:creationId xmlns:p14="http://schemas.microsoft.com/office/powerpoint/2010/main" val="2608578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82379"/>
            <a:ext cx="9144001" cy="798247"/>
          </a:xfrm>
        </p:spPr>
        <p:txBody>
          <a:bodyPr>
            <a:normAutofit/>
          </a:bodyPr>
          <a:lstStyle/>
          <a:p>
            <a:pPr algn="ctr"/>
            <a:r>
              <a:rPr lang="pt-BR" sz="5400" b="1" dirty="0"/>
              <a:t>NOVA ORDEM MUNDIAL</a:t>
            </a:r>
          </a:p>
        </p:txBody>
      </p:sp>
      <p:pic>
        <p:nvPicPr>
          <p:cNvPr id="1026" name="Picture 2" descr="The Cold War Divides the World Ch. 33, Sec. 4 Cuba Advanced World History  Adkins. - ppt download">
            <a:extLst>
              <a:ext uri="{FF2B5EF4-FFF2-40B4-BE49-F238E27FC236}">
                <a16:creationId xmlns:a16="http://schemas.microsoft.com/office/drawing/2014/main" id="{8AA04CBE-CCF2-412A-8B29-09FD918888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79" t="3181" r="5137" b="37860"/>
          <a:stretch/>
        </p:blipFill>
        <p:spPr bwMode="auto">
          <a:xfrm>
            <a:off x="0" y="819392"/>
            <a:ext cx="5645791" cy="2802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lobal North and Global South - Wikipedia">
            <a:extLst>
              <a:ext uri="{FF2B5EF4-FFF2-40B4-BE49-F238E27FC236}">
                <a16:creationId xmlns:a16="http://schemas.microsoft.com/office/drawing/2014/main" id="{16C669E7-0EA7-49EC-993B-17F84565B8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959" y="3662717"/>
            <a:ext cx="5210263" cy="2644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D961011C-1055-4753-B02B-072207BBA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6733" y="880626"/>
            <a:ext cx="3607267" cy="2644208"/>
          </a:xfrm>
          <a:solidFill>
            <a:schemeClr val="bg1"/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sz="3200" dirty="0">
                <a:sym typeface="Wingdings" panose="05000000000000000000" pitchFamily="2" charset="2"/>
              </a:rPr>
              <a:t> Teoria dos mundos:</a:t>
            </a:r>
          </a:p>
          <a:p>
            <a:r>
              <a:rPr lang="pt-BR" sz="3200" dirty="0">
                <a:sym typeface="Wingdings" panose="05000000000000000000" pitchFamily="2" charset="2"/>
              </a:rPr>
              <a:t>Países divididos em:</a:t>
            </a:r>
          </a:p>
          <a:p>
            <a:r>
              <a:rPr lang="pt-BR" sz="3200" dirty="0">
                <a:sym typeface="Wingdings" panose="05000000000000000000" pitchFamily="2" charset="2"/>
              </a:rPr>
              <a:t>1° Mundo: Capitalistas e aliados dos EUA;</a:t>
            </a:r>
          </a:p>
          <a:p>
            <a:r>
              <a:rPr lang="pt-BR" sz="3200" dirty="0">
                <a:sym typeface="Wingdings" panose="05000000000000000000" pitchFamily="2" charset="2"/>
              </a:rPr>
              <a:t>2° Mundo: “Comunistas” e aliados da URSS;</a:t>
            </a:r>
          </a:p>
          <a:p>
            <a:r>
              <a:rPr lang="pt-BR" sz="3200" dirty="0">
                <a:sym typeface="Wingdings" panose="05000000000000000000" pitchFamily="2" charset="2"/>
              </a:rPr>
              <a:t>3° Mundo: Países não alinhados ou neutros</a:t>
            </a:r>
            <a:r>
              <a:rPr lang="pt-BR" sz="2600" dirty="0">
                <a:sym typeface="Wingdings" panose="05000000000000000000" pitchFamily="2" charset="2"/>
              </a:rPr>
              <a:t>.</a:t>
            </a:r>
            <a:endParaRPr lang="pt-BR" sz="1600" dirty="0"/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C6216179-868A-4918-A3E7-71CDA1652556}"/>
              </a:ext>
            </a:extLst>
          </p:cNvPr>
          <p:cNvSpPr txBox="1">
            <a:spLocks/>
          </p:cNvSpPr>
          <p:nvPr/>
        </p:nvSpPr>
        <p:spPr>
          <a:xfrm>
            <a:off x="261456" y="4283503"/>
            <a:ext cx="3563924" cy="1664292"/>
          </a:xfrm>
          <a:prstGeom prst="rect">
            <a:avLst/>
          </a:prstGeom>
          <a:solidFill>
            <a:schemeClr val="bg1"/>
          </a:solidFill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pt-BR" dirty="0">
                <a:sym typeface="Wingdings" panose="05000000000000000000" pitchFamily="2" charset="2"/>
              </a:rPr>
              <a:t>Nova Ordem Mundial </a:t>
            </a:r>
          </a:p>
          <a:p>
            <a:pPr marL="0" indent="0">
              <a:buNone/>
            </a:pPr>
            <a:r>
              <a:rPr lang="pt-BR" dirty="0">
                <a:sym typeface="Wingdings" panose="05000000000000000000" pitchFamily="2" charset="2"/>
              </a:rPr>
              <a:t>- Divisão do mundo em Norte desenvolvido e Sul emergente;</a:t>
            </a:r>
          </a:p>
          <a:p>
            <a:pPr marL="0" indent="0">
              <a:buNone/>
            </a:pPr>
            <a:r>
              <a:rPr lang="pt-BR" dirty="0">
                <a:sym typeface="Wingdings" panose="05000000000000000000" pitchFamily="2" charset="2"/>
              </a:rPr>
              <a:t>- Uso do critério econômico.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2875803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82379"/>
            <a:ext cx="9144001" cy="798247"/>
          </a:xfrm>
        </p:spPr>
        <p:txBody>
          <a:bodyPr>
            <a:normAutofit/>
          </a:bodyPr>
          <a:lstStyle/>
          <a:p>
            <a:pPr algn="ctr"/>
            <a:r>
              <a:rPr lang="pt-BR" sz="5400" b="1" dirty="0"/>
              <a:t>NOVA ORDEM MUNDIAL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88541"/>
            <a:ext cx="9144001" cy="525574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/>
              <a:t> - Nesse sentido, Japão e União Europeia desempenham papeis importantes como centros econômicos e centro de influências para as regiões próximas;</a:t>
            </a:r>
          </a:p>
          <a:p>
            <a:pPr>
              <a:buFontTx/>
              <a:buChar char="-"/>
            </a:pPr>
            <a:endParaRPr lang="pt-BR" sz="2400" dirty="0"/>
          </a:p>
        </p:txBody>
      </p:sp>
      <p:pic>
        <p:nvPicPr>
          <p:cNvPr id="4098" name="Picture 2" descr="Transition to Multipolar World Only Barrier to Washington's Domination -  Russia Now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97713" y="1887273"/>
            <a:ext cx="6454698" cy="4430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68021" y="2199688"/>
            <a:ext cx="2361670" cy="1227437"/>
          </a:xfrm>
          <a:prstGeom prst="rect">
            <a:avLst/>
          </a:prstGeom>
          <a:solidFill>
            <a:schemeClr val="bg1"/>
          </a:solidFill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400" dirty="0"/>
              <a:t>- A ascensão da China como segunda economia mundial também a coloca como uma nova atriz no novo mundo multipolar;</a:t>
            </a:r>
          </a:p>
          <a:p>
            <a:pPr marL="0" indent="0">
              <a:buNone/>
            </a:pPr>
            <a:r>
              <a:rPr lang="pt-BR" sz="2400" dirty="0"/>
              <a:t>- A figura ao lado dá uma ideia dos múltiplos polos de influência.</a:t>
            </a:r>
          </a:p>
          <a:p>
            <a:pPr>
              <a:buFontTx/>
              <a:buChar char="-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86713200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955</TotalTime>
  <Words>738</Words>
  <Application>Microsoft Office PowerPoint</Application>
  <PresentationFormat>Apresentação na tela (4:3)</PresentationFormat>
  <Paragraphs>86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UOLText</vt:lpstr>
      <vt:lpstr>Retrospectiva</vt:lpstr>
      <vt:lpstr>RUMO AO FIM DA GUERRA FRIA E À NOVA ORDEM MUNDIAL</vt:lpstr>
      <vt:lpstr>A GUERRA FRIA</vt:lpstr>
      <vt:lpstr>A GUERRA FRIA</vt:lpstr>
      <vt:lpstr>RUMO AO FIM DA GUERRA FRIA</vt:lpstr>
      <vt:lpstr>RUMO AO FIM DA GUERRA FRIA</vt:lpstr>
      <vt:lpstr>RUMO AO FIM DA GUERRA FRIA</vt:lpstr>
      <vt:lpstr>NOVA ORDEM MUNDIAL</vt:lpstr>
      <vt:lpstr>NOVA ORDEM MUNDIAL</vt:lpstr>
      <vt:lpstr>NOVA ORDEM MUNDIAL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ASSISTÊNCIA ESTUDANTIL</dc:title>
  <dc:creator>Felipe</dc:creator>
  <cp:lastModifiedBy>Felipe Costa Abreu Lopes</cp:lastModifiedBy>
  <cp:revision>86</cp:revision>
  <dcterms:created xsi:type="dcterms:W3CDTF">2017-10-30T15:56:37Z</dcterms:created>
  <dcterms:modified xsi:type="dcterms:W3CDTF">2022-04-01T02:22:01Z</dcterms:modified>
</cp:coreProperties>
</file>