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18"/>
  </p:notesMasterIdLst>
  <p:sldIdLst>
    <p:sldId id="314" r:id="rId3"/>
    <p:sldId id="349" r:id="rId4"/>
    <p:sldId id="346" r:id="rId5"/>
    <p:sldId id="338" r:id="rId6"/>
    <p:sldId id="344" r:id="rId7"/>
    <p:sldId id="345" r:id="rId8"/>
    <p:sldId id="350" r:id="rId9"/>
    <p:sldId id="329" r:id="rId10"/>
    <p:sldId id="325" r:id="rId11"/>
    <p:sldId id="330" r:id="rId12"/>
    <p:sldId id="331" r:id="rId13"/>
    <p:sldId id="332" r:id="rId14"/>
    <p:sldId id="333" r:id="rId15"/>
    <p:sldId id="334" r:id="rId16"/>
    <p:sldId id="335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7070"/>
    <a:srgbClr val="C55050"/>
    <a:srgbClr val="5ABA75"/>
    <a:srgbClr val="409858"/>
    <a:srgbClr val="6283C8"/>
    <a:srgbClr val="4068B8"/>
    <a:srgbClr val="E8493A"/>
    <a:srgbClr val="BFBFBF"/>
    <a:srgbClr val="7A79AE"/>
    <a:srgbClr val="41C2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1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C04D4-BF9F-4C41-BC19-DD024AB38B1C}" type="datetimeFigureOut">
              <a:rPr lang="pt-BR" smtClean="0"/>
              <a:t>10/03/2022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210E3-99E4-43CE-AF4D-DDE6C32F3D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198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7210E3-99E4-43CE-AF4D-DDE6C32F3DA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6518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2844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4636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0903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81276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35738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5970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77058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64358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5270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93189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2100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E894E81-B9E3-47F2-B8D2-B3F2450046DD}" type="datetimeFigureOut">
              <a:rPr lang="pt-BR" smtClean="0"/>
              <a:pPr/>
              <a:t>10/03/2022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5E41090-BFCD-4B33-89D6-66141EFCF568}" type="slidenum">
              <a:rPr lang="pt-BR" smtClean="0"/>
              <a:pPr/>
              <a:t>‹nº›</a:t>
            </a:fld>
            <a:endParaRPr lang="pt-BR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722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13" Type="http://schemas.openxmlformats.org/officeDocument/2006/relationships/image" Target="../media/image19.gif"/><Relationship Id="rId3" Type="http://schemas.openxmlformats.org/officeDocument/2006/relationships/image" Target="../media/image9.png"/><Relationship Id="rId7" Type="http://schemas.openxmlformats.org/officeDocument/2006/relationships/image" Target="../media/image13.gif"/><Relationship Id="rId12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742305"/>
            <a:ext cx="9144000" cy="1102519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2 GUERRA MUNDIAL</a:t>
            </a:r>
            <a:br>
              <a:rPr lang="pt-BR" sz="6600" b="1" dirty="0"/>
            </a:br>
            <a:r>
              <a:rPr lang="pt-BR" sz="2800" b="1" dirty="0">
                <a:solidFill>
                  <a:schemeClr val="bg1">
                    <a:lumMod val="65000"/>
                  </a:schemeClr>
                </a:solidFill>
              </a:rPr>
              <a:t>CONTEXTO GEOPOLÍTICO</a:t>
            </a:r>
            <a:endParaRPr lang="pt-BR" sz="6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9058" y="2132856"/>
            <a:ext cx="6045884" cy="2163660"/>
          </a:xfrm>
          <a:prstGeom prst="rect">
            <a:avLst/>
          </a:prstGeom>
        </p:spPr>
      </p:pic>
      <p:grpSp>
        <p:nvGrpSpPr>
          <p:cNvPr id="7" name="Grupo 7">
            <a:extLst>
              <a:ext uri="{FF2B5EF4-FFF2-40B4-BE49-F238E27FC236}">
                <a16:creationId xmlns:a16="http://schemas.microsoft.com/office/drawing/2014/main" xmlns="" id="{68459F2D-E14E-4D26-945D-EB08FD9BDF05}"/>
              </a:ext>
            </a:extLst>
          </p:cNvPr>
          <p:cNvGrpSpPr/>
          <p:nvPr/>
        </p:nvGrpSpPr>
        <p:grpSpPr>
          <a:xfrm>
            <a:off x="2000250" y="5366503"/>
            <a:ext cx="5143500" cy="726793"/>
            <a:chOff x="2000232" y="4797152"/>
            <a:chExt cx="5143500" cy="726793"/>
          </a:xfrm>
        </p:grpSpPr>
        <p:sp>
          <p:nvSpPr>
            <p:cNvPr id="8" name="Subtítulo 2">
              <a:extLst>
                <a:ext uri="{FF2B5EF4-FFF2-40B4-BE49-F238E27FC236}">
                  <a16:creationId xmlns:a16="http://schemas.microsoft.com/office/drawing/2014/main" xmlns="" id="{03364D86-E27F-41F3-A9BF-A92C090EA5FB}"/>
                </a:ext>
              </a:extLst>
            </p:cNvPr>
            <p:cNvSpPr txBox="1">
              <a:spLocks/>
            </p:cNvSpPr>
            <p:nvPr/>
          </p:nvSpPr>
          <p:spPr>
            <a:xfrm>
              <a:off x="2000232" y="4797152"/>
              <a:ext cx="5143500" cy="321471"/>
            </a:xfrm>
            <a:prstGeom prst="rect">
              <a:avLst/>
            </a:prstGeom>
          </p:spPr>
          <p:txBody>
            <a:bodyPr vert="horz" lIns="51435" tIns="25718" rIns="51435" bIns="25718" rtlCol="0">
              <a:noAutofit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pt-BR" sz="1350" dirty="0"/>
                <a:t>Prof. Felipe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pt-BR" sz="1350" dirty="0"/>
                <a:t>http://abre.ai/geografiafacil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pt-BR" sz="1350" dirty="0"/>
                <a:t>                     : Minuto Geográfico</a:t>
              </a:r>
            </a:p>
            <a:p>
              <a:pPr algn="ctr">
                <a:spcBef>
                  <a:spcPct val="20000"/>
                </a:spcBef>
                <a:defRPr/>
              </a:pPr>
              <a:endParaRPr lang="pt-BR" sz="1350" dirty="0">
                <a:solidFill>
                  <a:schemeClr val="tx1">
                    <a:tint val="75000"/>
                  </a:schemeClr>
                </a:solidFill>
              </a:endParaRPr>
            </a:p>
          </p:txBody>
        </p:sp>
        <p:pic>
          <p:nvPicPr>
            <p:cNvPr id="9" name="Picture 2" descr="Google looks to be preparing a new YouTube streaming service">
              <a:extLst>
                <a:ext uri="{FF2B5EF4-FFF2-40B4-BE49-F238E27FC236}">
                  <a16:creationId xmlns:a16="http://schemas.microsoft.com/office/drawing/2014/main" xmlns="" id="{751126C5-8BFF-4F2B-8355-111BA075670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4937" t="43133" r="34957" b="42978"/>
            <a:stretch/>
          </p:blipFill>
          <p:spPr bwMode="auto">
            <a:xfrm>
              <a:off x="3426245" y="5299920"/>
              <a:ext cx="864096" cy="224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21489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0" y="188640"/>
            <a:ext cx="91440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CONSEQUÊNCIAS GEOPOLÍTICAS PARA A 2ª GRANDE GUERRA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0" y="764704"/>
            <a:ext cx="9144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pt-BR" sz="2400" dirty="0"/>
              <a:t>Tratado de Versalhes;</a:t>
            </a:r>
          </a:p>
          <a:p>
            <a:r>
              <a:rPr lang="pt-BR" sz="2400" dirty="0"/>
              <a:t>     - Pagamento de indenização pela Alemanha;</a:t>
            </a:r>
          </a:p>
          <a:p>
            <a:r>
              <a:rPr lang="pt-BR" sz="2400" dirty="0"/>
              <a:t>     - Limitação do poder militar alemão;</a:t>
            </a:r>
          </a:p>
          <a:p>
            <a:r>
              <a:rPr lang="pt-BR" sz="2400" dirty="0"/>
              <a:t>     - Perda de territórios alemães na Europa e além-mar.</a:t>
            </a:r>
          </a:p>
          <a:p>
            <a:endParaRPr lang="pt-BR" sz="2400" dirty="0"/>
          </a:p>
          <a:p>
            <a:endParaRPr lang="pt-BR" sz="2400" dirty="0"/>
          </a:p>
          <a:p>
            <a:pPr marL="342900" indent="-342900">
              <a:buFontTx/>
              <a:buChar char="-"/>
            </a:pPr>
            <a:r>
              <a:rPr lang="pt-BR" sz="2400" dirty="0"/>
              <a:t>Criação da Liga das Nações;</a:t>
            </a:r>
          </a:p>
          <a:p>
            <a:r>
              <a:rPr lang="pt-BR" sz="2400" dirty="0"/>
              <a:t>     - Objetivos de intermediar conflitos e manter a paz. </a:t>
            </a:r>
          </a:p>
          <a:p>
            <a:endParaRPr lang="pt-BR" sz="2400" dirty="0"/>
          </a:p>
          <a:p>
            <a:endParaRPr lang="pt-BR" sz="2400" dirty="0"/>
          </a:p>
          <a:p>
            <a:pPr marL="342900" indent="-342900">
              <a:buFontTx/>
              <a:buChar char="-"/>
            </a:pPr>
            <a:r>
              <a:rPr lang="pt-BR" sz="2400" dirty="0"/>
              <a:t>Economias dos países europeus em declínio;</a:t>
            </a:r>
          </a:p>
          <a:p>
            <a:r>
              <a:rPr lang="pt-BR" sz="2400" dirty="0"/>
              <a:t>     - Situação agravada pelas crises econômicas de 1929.</a:t>
            </a:r>
          </a:p>
          <a:p>
            <a:endParaRPr lang="pt-BR" sz="2400" dirty="0"/>
          </a:p>
          <a:p>
            <a:endParaRPr lang="pt-BR" sz="2400" dirty="0"/>
          </a:p>
          <a:p>
            <a:pPr marL="342900" indent="-342900">
              <a:buFontTx/>
              <a:buChar char="-"/>
            </a:pPr>
            <a:r>
              <a:rPr lang="pt-BR" sz="2400" dirty="0"/>
              <a:t>Sentimento de indignação na Alemanha;</a:t>
            </a:r>
          </a:p>
          <a:p>
            <a:r>
              <a:rPr lang="pt-BR" sz="2400" dirty="0"/>
              <a:t>     - Ascenção do partido Nacional Socialista e de Hitler em 1934. </a:t>
            </a:r>
          </a:p>
        </p:txBody>
      </p:sp>
      <p:sp>
        <p:nvSpPr>
          <p:cNvPr id="6" name="Seta para a direita 5"/>
          <p:cNvSpPr/>
          <p:nvPr/>
        </p:nvSpPr>
        <p:spPr>
          <a:xfrm>
            <a:off x="45720" y="908720"/>
            <a:ext cx="300446" cy="235131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9" name="Seta para a direita 8"/>
          <p:cNvSpPr/>
          <p:nvPr/>
        </p:nvSpPr>
        <p:spPr>
          <a:xfrm>
            <a:off x="45720" y="3068960"/>
            <a:ext cx="300446" cy="235131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10" name="Seta para a direita 9"/>
          <p:cNvSpPr/>
          <p:nvPr/>
        </p:nvSpPr>
        <p:spPr>
          <a:xfrm>
            <a:off x="45720" y="4562021"/>
            <a:ext cx="300446" cy="235131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7" name="Seta para a direita 6"/>
          <p:cNvSpPr/>
          <p:nvPr/>
        </p:nvSpPr>
        <p:spPr>
          <a:xfrm>
            <a:off x="45720" y="6002181"/>
            <a:ext cx="300446" cy="235131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pic>
        <p:nvPicPr>
          <p:cNvPr id="1026" name="Picture 2" descr="Assinatura do armistício (o original está na pasta nas mãos de Foch) em 11 de novembro de 1918 no vagão 2.419D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85598">
            <a:off x="4014230" y="941221"/>
            <a:ext cx="42862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29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9" grpId="0" animBg="1"/>
      <p:bldP spid="10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24" y="1040165"/>
            <a:ext cx="8568952" cy="581783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475656" y="116632"/>
            <a:ext cx="619268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CONSEQUÊNCIAS POLÍTICAS: NOVAS FRONTEIRAS E FIM DOS ANTIGOS IMPÉRIOS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359942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2575419" y="116632"/>
            <a:ext cx="399316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IMPÉRIO COLONIAL ALEMÃO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323528" y="620688"/>
            <a:ext cx="8820472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dirty="0" smtClean="0"/>
              <a:t>O Império Alemão chegou tarde na “corrida pelas colônias”;</a:t>
            </a:r>
          </a:p>
          <a:p>
            <a:pPr marL="285750" indent="-285750">
              <a:buFontTx/>
              <a:buChar char="-"/>
            </a:pPr>
            <a:endParaRPr lang="pt-BR" dirty="0" smtClean="0"/>
          </a:p>
          <a:p>
            <a:pPr marL="285750" indent="-285750">
              <a:buFontTx/>
              <a:buChar char="-"/>
            </a:pPr>
            <a:r>
              <a:rPr lang="pt-BR" dirty="0" smtClean="0"/>
              <a:t>Mesmo assim, ainda conseguiu alguns territórios no continente africano, Ásia e Oceania;</a:t>
            </a:r>
          </a:p>
          <a:p>
            <a:pPr marL="285750" indent="-285750">
              <a:buFontTx/>
              <a:buChar char="-"/>
            </a:pPr>
            <a:endParaRPr lang="pt-BR" dirty="0" smtClean="0"/>
          </a:p>
          <a:p>
            <a:pPr marL="285750" indent="-285750">
              <a:buFontTx/>
              <a:buChar char="-"/>
            </a:pPr>
            <a:r>
              <a:rPr lang="pt-BR" dirty="0" smtClean="0"/>
              <a:t>Possuir colônias era símbolo de poder da nação, além de trazer retornos financeiros e vantagens comerciais, porém as posses da Alemanha não eram tão lucrativas quanto das outras potencias europeias.</a:t>
            </a:r>
          </a:p>
          <a:p>
            <a:pPr marL="285750" indent="-285750">
              <a:buFontTx/>
              <a:buChar char="-"/>
            </a:pPr>
            <a:endParaRPr lang="pt-BR" dirty="0" smtClean="0"/>
          </a:p>
          <a:p>
            <a:pPr marL="285750" indent="-285750">
              <a:buFontTx/>
              <a:buChar char="-"/>
            </a:pPr>
            <a:r>
              <a:rPr lang="pt-BR" dirty="0" smtClean="0"/>
              <a:t>Após a derrota na Primeira Guerra, todas as colônias alemãs são divididas entre as nações vitoriosas.</a:t>
            </a:r>
            <a:endParaRPr lang="pt-BR" dirty="0" smtClean="0"/>
          </a:p>
        </p:txBody>
      </p:sp>
      <p:pic>
        <p:nvPicPr>
          <p:cNvPr id="1026" name="Picture 2" descr="Ficheiro:German colon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56991"/>
            <a:ext cx="7871916" cy="3453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644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36712"/>
            <a:ext cx="7632848" cy="59330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aixaDeTexto 2"/>
          <p:cNvSpPr txBox="1"/>
          <p:nvPr/>
        </p:nvSpPr>
        <p:spPr>
          <a:xfrm>
            <a:off x="2482207" y="80250"/>
            <a:ext cx="417958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ORIENTE MÉDIO APÓS O TÉRMINO DA 1ª GUERRA MUNDIAL</a:t>
            </a:r>
          </a:p>
        </p:txBody>
      </p:sp>
    </p:spTree>
    <p:extLst>
      <p:ext uri="{BB962C8B-B14F-4D97-AF65-F5344CB8AC3E}">
        <p14:creationId xmlns:p14="http://schemas.microsoft.com/office/powerpoint/2010/main" val="344364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1" y="178513"/>
            <a:ext cx="7164289" cy="6679487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72548" y="1412776"/>
            <a:ext cx="187220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CONSEQUÊNCIAS DA GUERRA:</a:t>
            </a:r>
          </a:p>
          <a:p>
            <a:pPr algn="ctr"/>
            <a:r>
              <a:rPr lang="pt-BR" b="1" dirty="0"/>
              <a:t>FOME</a:t>
            </a:r>
          </a:p>
        </p:txBody>
      </p:sp>
    </p:spTree>
    <p:extLst>
      <p:ext uri="{BB962C8B-B14F-4D97-AF65-F5344CB8AC3E}">
        <p14:creationId xmlns:p14="http://schemas.microsoft.com/office/powerpoint/2010/main" val="1309512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76" y="1580979"/>
            <a:ext cx="8604448" cy="5243133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475656" y="332656"/>
            <a:ext cx="619268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CONSEQUÊNCIAS ECONÔMICAS: VARIAÇÃO DO PIB DE ALGUNS PAÍSES EUROPEUS DURANTE A GUERRA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525190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8306"/>
            <a:ext cx="9144000" cy="6391829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3867595" y="3283180"/>
            <a:ext cx="9352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>
                <a:latin typeface="Bahnschrift" panose="020B0502040204020203" pitchFamily="34" charset="0"/>
              </a:rPr>
              <a:t>Alemanha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6695485" y="1901277"/>
            <a:ext cx="7560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União Soviética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300967" y="3968643"/>
            <a:ext cx="7347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Hungria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2586439" y="4209218"/>
            <a:ext cx="7560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>
                <a:latin typeface="Bahnschrift" panose="020B0502040204020203" pitchFamily="34" charset="0"/>
              </a:rPr>
              <a:t>França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353113" y="5244159"/>
            <a:ext cx="756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Espanha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4285537" y="5005745"/>
            <a:ext cx="756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Itália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2138742" y="2522687"/>
            <a:ext cx="7560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Reino </a:t>
            </a:r>
          </a:p>
          <a:p>
            <a:pPr algn="ctr"/>
            <a:r>
              <a:rPr lang="pt-BR" sz="1050" dirty="0">
                <a:latin typeface="Bahnschrift" panose="020B0502040204020203" pitchFamily="34" charset="0"/>
              </a:rPr>
              <a:t>Unido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4347670" y="1876390"/>
            <a:ext cx="756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Suécia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3585571" y="1312345"/>
            <a:ext cx="756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Noruega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3633561" y="2253994"/>
            <a:ext cx="8874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Dinamarca</a:t>
            </a:r>
          </a:p>
        </p:txBody>
      </p:sp>
      <p:sp>
        <p:nvSpPr>
          <p:cNvPr id="20" name="CaixaDeTexto 19"/>
          <p:cNvSpPr txBox="1"/>
          <p:nvPr/>
        </p:nvSpPr>
        <p:spPr>
          <a:xfrm rot="17439139">
            <a:off x="459385" y="5244159"/>
            <a:ext cx="756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Portugal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3494181" y="4089407"/>
            <a:ext cx="756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Suíça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8010197" y="5132703"/>
            <a:ext cx="756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Turquia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5988535" y="5470685"/>
            <a:ext cx="756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Grécia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6424430" y="4686263"/>
            <a:ext cx="756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Bulgária</a:t>
            </a:r>
          </a:p>
        </p:txBody>
      </p:sp>
      <p:sp>
        <p:nvSpPr>
          <p:cNvPr id="26" name="CaixaDeTexto 25"/>
          <p:cNvSpPr txBox="1"/>
          <p:nvPr/>
        </p:nvSpPr>
        <p:spPr>
          <a:xfrm>
            <a:off x="6366577" y="4044902"/>
            <a:ext cx="756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Romênia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808954" y="6453299"/>
            <a:ext cx="90633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Colônias francesas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2314400" y="6427421"/>
            <a:ext cx="9839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Colônias francesas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3793497" y="6428025"/>
            <a:ext cx="9418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Colônias francesas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5475004" y="5201946"/>
            <a:ext cx="756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Albânia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5234868" y="4581949"/>
            <a:ext cx="8576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Iugoslávia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3131840" y="2996952"/>
            <a:ext cx="756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Holanda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2987824" y="3301020"/>
            <a:ext cx="756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Bélgica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3532664" y="3631805"/>
            <a:ext cx="9643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Luxemburgo</a:t>
            </a:r>
          </a:p>
        </p:txBody>
      </p:sp>
      <p:cxnSp>
        <p:nvCxnSpPr>
          <p:cNvPr id="10" name="Conector reto 9"/>
          <p:cNvCxnSpPr/>
          <p:nvPr/>
        </p:nvCxnSpPr>
        <p:spPr>
          <a:xfrm>
            <a:off x="3599346" y="3605487"/>
            <a:ext cx="88804" cy="683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Imagem 3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2964" y="2895357"/>
            <a:ext cx="379407" cy="252000"/>
          </a:xfrm>
          <a:prstGeom prst="rect">
            <a:avLst/>
          </a:prstGeom>
        </p:spPr>
      </p:pic>
      <p:pic>
        <p:nvPicPr>
          <p:cNvPr id="39" name="Imagem 3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2109" y="3981847"/>
            <a:ext cx="378945" cy="252000"/>
          </a:xfrm>
          <a:prstGeom prst="rect">
            <a:avLst/>
          </a:prstGeom>
        </p:spPr>
      </p:pic>
      <p:pic>
        <p:nvPicPr>
          <p:cNvPr id="4112" name="Imagem 411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1" y="2334808"/>
            <a:ext cx="382416" cy="252000"/>
          </a:xfrm>
          <a:prstGeom prst="rect">
            <a:avLst/>
          </a:prstGeom>
        </p:spPr>
      </p:pic>
      <p:grpSp>
        <p:nvGrpSpPr>
          <p:cNvPr id="126" name="Grupo 125"/>
          <p:cNvGrpSpPr/>
          <p:nvPr/>
        </p:nvGrpSpPr>
        <p:grpSpPr>
          <a:xfrm>
            <a:off x="52127" y="2374147"/>
            <a:ext cx="252000" cy="108000"/>
            <a:chOff x="377422" y="2146443"/>
            <a:chExt cx="344200" cy="152244"/>
          </a:xfrm>
        </p:grpSpPr>
        <p:sp>
          <p:nvSpPr>
            <p:cNvPr id="127" name="Corda 126"/>
            <p:cNvSpPr/>
            <p:nvPr/>
          </p:nvSpPr>
          <p:spPr>
            <a:xfrm rot="19533235">
              <a:off x="377422" y="2146443"/>
              <a:ext cx="144000" cy="144000"/>
            </a:xfrm>
            <a:prstGeom prst="chor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128" name="Corda 127"/>
            <p:cNvSpPr/>
            <p:nvPr/>
          </p:nvSpPr>
          <p:spPr>
            <a:xfrm rot="19533235">
              <a:off x="577622" y="2154687"/>
              <a:ext cx="144000" cy="144000"/>
            </a:xfrm>
            <a:prstGeom prst="chor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orthographicFront">
                <a:rot lat="0" lon="0" rev="42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112" name="CaixaDeTexto 111"/>
          <p:cNvSpPr txBox="1"/>
          <p:nvPr/>
        </p:nvSpPr>
        <p:spPr>
          <a:xfrm>
            <a:off x="4572618" y="3917944"/>
            <a:ext cx="70594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Áustria</a:t>
            </a:r>
          </a:p>
        </p:txBody>
      </p:sp>
      <p:sp>
        <p:nvSpPr>
          <p:cNvPr id="114" name="CaixaDeTexto 113"/>
          <p:cNvSpPr txBox="1"/>
          <p:nvPr/>
        </p:nvSpPr>
        <p:spPr>
          <a:xfrm>
            <a:off x="4690273" y="3581010"/>
            <a:ext cx="12266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Tchecoslováquia</a:t>
            </a:r>
          </a:p>
        </p:txBody>
      </p:sp>
      <p:sp>
        <p:nvSpPr>
          <p:cNvPr id="124" name="CaixaDeTexto 123"/>
          <p:cNvSpPr txBox="1"/>
          <p:nvPr/>
        </p:nvSpPr>
        <p:spPr>
          <a:xfrm>
            <a:off x="963411" y="6207350"/>
            <a:ext cx="756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Espanha</a:t>
            </a:r>
          </a:p>
        </p:txBody>
      </p:sp>
      <p:sp>
        <p:nvSpPr>
          <p:cNvPr id="130" name="CaixaDeTexto 129"/>
          <p:cNvSpPr txBox="1"/>
          <p:nvPr/>
        </p:nvSpPr>
        <p:spPr>
          <a:xfrm>
            <a:off x="5676661" y="1427172"/>
            <a:ext cx="756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Estônia</a:t>
            </a:r>
          </a:p>
        </p:txBody>
      </p:sp>
      <p:sp>
        <p:nvSpPr>
          <p:cNvPr id="132" name="CaixaDeTexto 131"/>
          <p:cNvSpPr txBox="1"/>
          <p:nvPr/>
        </p:nvSpPr>
        <p:spPr>
          <a:xfrm>
            <a:off x="5745547" y="1799755"/>
            <a:ext cx="756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Letônia</a:t>
            </a:r>
          </a:p>
        </p:txBody>
      </p:sp>
      <p:sp>
        <p:nvSpPr>
          <p:cNvPr id="133" name="CaixaDeTexto 132"/>
          <p:cNvSpPr txBox="1"/>
          <p:nvPr/>
        </p:nvSpPr>
        <p:spPr>
          <a:xfrm>
            <a:off x="5551692" y="2054267"/>
            <a:ext cx="756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Lituânia</a:t>
            </a:r>
          </a:p>
        </p:txBody>
      </p:sp>
      <p:sp>
        <p:nvSpPr>
          <p:cNvPr id="134" name="CaixaDeTexto 133"/>
          <p:cNvSpPr txBox="1"/>
          <p:nvPr/>
        </p:nvSpPr>
        <p:spPr>
          <a:xfrm>
            <a:off x="5413713" y="778536"/>
            <a:ext cx="756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Finlândia</a:t>
            </a:r>
          </a:p>
        </p:txBody>
      </p:sp>
      <p:pic>
        <p:nvPicPr>
          <p:cNvPr id="1026" name="Picture 2" descr="http://www.bandeiras-nacionais.com/media/flags/flagge-italien.gif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6570" y="4772357"/>
            <a:ext cx="431508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s://www.suapesquisa.com/uploads/site/bandeira_polonia_media.jp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pt-BR" sz="1350"/>
          </a:p>
        </p:txBody>
      </p:sp>
      <p:pic>
        <p:nvPicPr>
          <p:cNvPr id="1030" name="Picture 6" descr="http://geogeral.com/i/e/cz.gif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3307" y="3379805"/>
            <a:ext cx="378000" cy="25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8755" y="1672397"/>
            <a:ext cx="416647" cy="252000"/>
          </a:xfrm>
          <a:prstGeom prst="rect">
            <a:avLst/>
          </a:prstGeom>
        </p:spPr>
      </p:pic>
      <p:pic>
        <p:nvPicPr>
          <p:cNvPr id="1032" name="Picture 8" descr="https://img.elo7.com.br/product/original/1CD24E3/adesivo-bandeira-classica-imperio-do-japao-frete-gratis-segunda-guerra-mundial.jpg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06448" y="3180962"/>
            <a:ext cx="361823" cy="25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upload.wikimedia.org/wikipedia/commons/thumb/b/ba/Flag_of_Germany.svg/290px-Flag_of_Germany.svg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0474" y="3103322"/>
            <a:ext cx="420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3" name="Grupo 92"/>
          <p:cNvGrpSpPr/>
          <p:nvPr/>
        </p:nvGrpSpPr>
        <p:grpSpPr>
          <a:xfrm>
            <a:off x="4439517" y="4798951"/>
            <a:ext cx="288000" cy="108000"/>
            <a:chOff x="377422" y="2146443"/>
            <a:chExt cx="344200" cy="152244"/>
          </a:xfrm>
        </p:grpSpPr>
        <p:sp>
          <p:nvSpPr>
            <p:cNvPr id="94" name="Corda 93"/>
            <p:cNvSpPr/>
            <p:nvPr/>
          </p:nvSpPr>
          <p:spPr>
            <a:xfrm rot="19533235">
              <a:off x="377422" y="2146443"/>
              <a:ext cx="144000" cy="144000"/>
            </a:xfrm>
            <a:prstGeom prst="chor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95" name="Corda 94"/>
            <p:cNvSpPr/>
            <p:nvPr/>
          </p:nvSpPr>
          <p:spPr>
            <a:xfrm rot="19533235">
              <a:off x="577622" y="2154687"/>
              <a:ext cx="144000" cy="144000"/>
            </a:xfrm>
            <a:prstGeom prst="chor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orthographicFront">
                <a:rot lat="0" lon="0" rev="42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endParaRPr>
            </a:p>
          </p:txBody>
        </p:sp>
      </p:grpSp>
      <p:pic>
        <p:nvPicPr>
          <p:cNvPr id="5" name="Imagem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794" y="2963811"/>
            <a:ext cx="398734" cy="252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4" name="CaixaDeTexto 63"/>
          <p:cNvSpPr txBox="1"/>
          <p:nvPr/>
        </p:nvSpPr>
        <p:spPr>
          <a:xfrm>
            <a:off x="5397600" y="3174662"/>
            <a:ext cx="756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Polônia</a:t>
            </a:r>
          </a:p>
        </p:txBody>
      </p:sp>
      <p:sp>
        <p:nvSpPr>
          <p:cNvPr id="65" name="CaixaDeTexto 64"/>
          <p:cNvSpPr txBox="1"/>
          <p:nvPr/>
        </p:nvSpPr>
        <p:spPr>
          <a:xfrm>
            <a:off x="5154466" y="2396705"/>
            <a:ext cx="8837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Alemanha</a:t>
            </a:r>
          </a:p>
        </p:txBody>
      </p:sp>
      <p:sp>
        <p:nvSpPr>
          <p:cNvPr id="66" name="CaixaDeTexto 65"/>
          <p:cNvSpPr txBox="1"/>
          <p:nvPr/>
        </p:nvSpPr>
        <p:spPr>
          <a:xfrm>
            <a:off x="1237849" y="2531258"/>
            <a:ext cx="756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latin typeface="Bahnschrift" panose="020B0502040204020203" pitchFamily="34" charset="0"/>
              </a:rPr>
              <a:t>Irlanda</a:t>
            </a:r>
          </a:p>
        </p:txBody>
      </p:sp>
      <p:grpSp>
        <p:nvGrpSpPr>
          <p:cNvPr id="68" name="Grupo 67"/>
          <p:cNvGrpSpPr/>
          <p:nvPr/>
        </p:nvGrpSpPr>
        <p:grpSpPr>
          <a:xfrm>
            <a:off x="4188815" y="3147110"/>
            <a:ext cx="288000" cy="108000"/>
            <a:chOff x="377422" y="2146443"/>
            <a:chExt cx="344200" cy="152244"/>
          </a:xfrm>
        </p:grpSpPr>
        <p:sp>
          <p:nvSpPr>
            <p:cNvPr id="69" name="Corda 68"/>
            <p:cNvSpPr/>
            <p:nvPr/>
          </p:nvSpPr>
          <p:spPr>
            <a:xfrm rot="19533235">
              <a:off x="377422" y="2146443"/>
              <a:ext cx="144000" cy="144000"/>
            </a:xfrm>
            <a:prstGeom prst="chor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70" name="Corda 69"/>
            <p:cNvSpPr/>
            <p:nvPr/>
          </p:nvSpPr>
          <p:spPr>
            <a:xfrm rot="19533235">
              <a:off x="577622" y="2154687"/>
              <a:ext cx="144000" cy="144000"/>
            </a:xfrm>
            <a:prstGeom prst="chor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orthographicFront">
                <a:rot lat="0" lon="0" rev="42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upo 47"/>
          <p:cNvGrpSpPr/>
          <p:nvPr/>
        </p:nvGrpSpPr>
        <p:grpSpPr>
          <a:xfrm>
            <a:off x="6948264" y="1750682"/>
            <a:ext cx="288000" cy="108000"/>
            <a:chOff x="377422" y="2146443"/>
            <a:chExt cx="344200" cy="152244"/>
          </a:xfrm>
        </p:grpSpPr>
        <p:sp>
          <p:nvSpPr>
            <p:cNvPr id="49" name="Corda 48"/>
            <p:cNvSpPr/>
            <p:nvPr/>
          </p:nvSpPr>
          <p:spPr>
            <a:xfrm rot="19533235">
              <a:off x="377422" y="2146443"/>
              <a:ext cx="144000" cy="144000"/>
            </a:xfrm>
            <a:prstGeom prst="chor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50" name="Corda 49"/>
            <p:cNvSpPr/>
            <p:nvPr/>
          </p:nvSpPr>
          <p:spPr>
            <a:xfrm rot="19533235">
              <a:off x="577622" y="2154687"/>
              <a:ext cx="144000" cy="144000"/>
            </a:xfrm>
            <a:prstGeom prst="chor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orthographicFront">
                <a:rot lat="0" lon="0" rev="42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endParaRPr>
            </a:p>
          </p:txBody>
        </p:sp>
      </p:grpSp>
      <p:grpSp>
        <p:nvGrpSpPr>
          <p:cNvPr id="71" name="Grupo 70"/>
          <p:cNvGrpSpPr/>
          <p:nvPr/>
        </p:nvGrpSpPr>
        <p:grpSpPr>
          <a:xfrm>
            <a:off x="8752737" y="3220254"/>
            <a:ext cx="288000" cy="108000"/>
            <a:chOff x="377422" y="2146443"/>
            <a:chExt cx="344200" cy="152244"/>
          </a:xfrm>
        </p:grpSpPr>
        <p:sp>
          <p:nvSpPr>
            <p:cNvPr id="72" name="Corda 71"/>
            <p:cNvSpPr/>
            <p:nvPr/>
          </p:nvSpPr>
          <p:spPr>
            <a:xfrm rot="19533235">
              <a:off x="377422" y="2146443"/>
              <a:ext cx="144000" cy="144000"/>
            </a:xfrm>
            <a:prstGeom prst="chor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73" name="Corda 72"/>
            <p:cNvSpPr/>
            <p:nvPr/>
          </p:nvSpPr>
          <p:spPr>
            <a:xfrm rot="19533235">
              <a:off x="577622" y="2154687"/>
              <a:ext cx="144000" cy="144000"/>
            </a:xfrm>
            <a:prstGeom prst="chor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orthographicFront">
                <a:rot lat="0" lon="0" rev="42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Grupo 73"/>
          <p:cNvGrpSpPr/>
          <p:nvPr/>
        </p:nvGrpSpPr>
        <p:grpSpPr>
          <a:xfrm>
            <a:off x="2363595" y="2927853"/>
            <a:ext cx="288000" cy="108000"/>
            <a:chOff x="377422" y="2146443"/>
            <a:chExt cx="344200" cy="152244"/>
          </a:xfrm>
        </p:grpSpPr>
        <p:sp>
          <p:nvSpPr>
            <p:cNvPr id="75" name="Corda 74"/>
            <p:cNvSpPr/>
            <p:nvPr/>
          </p:nvSpPr>
          <p:spPr>
            <a:xfrm rot="19533235">
              <a:off x="377422" y="2146443"/>
              <a:ext cx="144000" cy="144000"/>
            </a:xfrm>
            <a:prstGeom prst="chor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76" name="Corda 75"/>
            <p:cNvSpPr/>
            <p:nvPr/>
          </p:nvSpPr>
          <p:spPr>
            <a:xfrm rot="19533235">
              <a:off x="577622" y="2154687"/>
              <a:ext cx="144000" cy="144000"/>
            </a:xfrm>
            <a:prstGeom prst="chor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orthographicFront">
                <a:rot lat="0" lon="0" rev="42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Grupo 82"/>
          <p:cNvGrpSpPr/>
          <p:nvPr/>
        </p:nvGrpSpPr>
        <p:grpSpPr>
          <a:xfrm>
            <a:off x="2835193" y="4020623"/>
            <a:ext cx="288000" cy="108000"/>
            <a:chOff x="377422" y="2146443"/>
            <a:chExt cx="344200" cy="152244"/>
          </a:xfrm>
        </p:grpSpPr>
        <p:sp>
          <p:nvSpPr>
            <p:cNvPr id="84" name="Corda 83"/>
            <p:cNvSpPr/>
            <p:nvPr/>
          </p:nvSpPr>
          <p:spPr>
            <a:xfrm rot="19533235">
              <a:off x="377422" y="2146443"/>
              <a:ext cx="144000" cy="144000"/>
            </a:xfrm>
            <a:prstGeom prst="chor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85" name="Corda 84"/>
            <p:cNvSpPr/>
            <p:nvPr/>
          </p:nvSpPr>
          <p:spPr>
            <a:xfrm rot="19533235">
              <a:off x="577622" y="2154687"/>
              <a:ext cx="144000" cy="144000"/>
            </a:xfrm>
            <a:prstGeom prst="chor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orthographicFront">
                <a:rot lat="0" lon="0" rev="42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endParaRPr>
            </a:p>
          </p:txBody>
        </p:sp>
      </p:grpSp>
      <p:grpSp>
        <p:nvGrpSpPr>
          <p:cNvPr id="86" name="Grupo 85"/>
          <p:cNvGrpSpPr/>
          <p:nvPr/>
        </p:nvGrpSpPr>
        <p:grpSpPr>
          <a:xfrm>
            <a:off x="5620854" y="2985362"/>
            <a:ext cx="288000" cy="108000"/>
            <a:chOff x="755576" y="2247474"/>
            <a:chExt cx="292113" cy="173414"/>
          </a:xfrm>
        </p:grpSpPr>
        <p:sp>
          <p:nvSpPr>
            <p:cNvPr id="87" name="Elipse 86"/>
            <p:cNvSpPr/>
            <p:nvPr/>
          </p:nvSpPr>
          <p:spPr>
            <a:xfrm>
              <a:off x="755576" y="2247475"/>
              <a:ext cx="113209" cy="1734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>
                <a:solidFill>
                  <a:schemeClr val="bg1"/>
                </a:solidFill>
              </a:endParaRPr>
            </a:p>
          </p:txBody>
        </p:sp>
        <p:sp>
          <p:nvSpPr>
            <p:cNvPr id="88" name="Elipse 87"/>
            <p:cNvSpPr/>
            <p:nvPr/>
          </p:nvSpPr>
          <p:spPr>
            <a:xfrm>
              <a:off x="934480" y="2247474"/>
              <a:ext cx="113209" cy="1734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>
                <a:solidFill>
                  <a:schemeClr val="bg1"/>
                </a:solidFill>
              </a:endParaRPr>
            </a:p>
          </p:txBody>
        </p:sp>
      </p:grpSp>
      <p:grpSp>
        <p:nvGrpSpPr>
          <p:cNvPr id="89" name="Grupo 88"/>
          <p:cNvGrpSpPr/>
          <p:nvPr/>
        </p:nvGrpSpPr>
        <p:grpSpPr>
          <a:xfrm>
            <a:off x="5075785" y="3416895"/>
            <a:ext cx="288000" cy="108000"/>
            <a:chOff x="755576" y="2247474"/>
            <a:chExt cx="292113" cy="173414"/>
          </a:xfrm>
        </p:grpSpPr>
        <p:sp>
          <p:nvSpPr>
            <p:cNvPr id="90" name="Elipse 89"/>
            <p:cNvSpPr/>
            <p:nvPr/>
          </p:nvSpPr>
          <p:spPr>
            <a:xfrm>
              <a:off x="755576" y="2247475"/>
              <a:ext cx="113209" cy="1734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>
                <a:solidFill>
                  <a:schemeClr val="bg1"/>
                </a:solidFill>
              </a:endParaRPr>
            </a:p>
          </p:txBody>
        </p:sp>
        <p:sp>
          <p:nvSpPr>
            <p:cNvPr id="91" name="Elipse 90"/>
            <p:cNvSpPr/>
            <p:nvPr/>
          </p:nvSpPr>
          <p:spPr>
            <a:xfrm>
              <a:off x="934480" y="2247474"/>
              <a:ext cx="113209" cy="1734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>
                <a:solidFill>
                  <a:schemeClr val="bg1"/>
                </a:solidFill>
              </a:endParaRPr>
            </a:p>
          </p:txBody>
        </p:sp>
      </p:grpSp>
      <p:sp>
        <p:nvSpPr>
          <p:cNvPr id="6" name="CaixaDeTexto 5"/>
          <p:cNvSpPr txBox="1"/>
          <p:nvPr/>
        </p:nvSpPr>
        <p:spPr>
          <a:xfrm>
            <a:off x="3194705" y="873619"/>
            <a:ext cx="1729370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dirty="0"/>
              <a:t>Após Hitler chegar ao poder na Alemanha em 1933, ele começa uma nova fase de expansionismo e reconstrução das forças armadas alemãs.</a:t>
            </a:r>
          </a:p>
        </p:txBody>
      </p:sp>
      <p:sp>
        <p:nvSpPr>
          <p:cNvPr id="104" name="CaixaDeTexto 103"/>
          <p:cNvSpPr txBox="1"/>
          <p:nvPr/>
        </p:nvSpPr>
        <p:spPr>
          <a:xfrm>
            <a:off x="3132826" y="446135"/>
            <a:ext cx="1729370" cy="24622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dirty="0"/>
              <a:t>Os primeiros passos de seu governo são quebrar os acordos do Tratado de Versalhes aumentando e rearmando seu exército, criando uma força aérea e militarizando áreas fronteiriças.</a:t>
            </a:r>
          </a:p>
        </p:txBody>
      </p:sp>
      <p:sp>
        <p:nvSpPr>
          <p:cNvPr id="105" name="CaixaDeTexto 104"/>
          <p:cNvSpPr txBox="1"/>
          <p:nvPr/>
        </p:nvSpPr>
        <p:spPr>
          <a:xfrm>
            <a:off x="13531" y="1997839"/>
            <a:ext cx="9116938" cy="28623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OBSERVAÇÃO GEOPOLÍTICA:  Enquanto a Alemanha agia contra o Tratado de Versalhes, as outras potencias europeias não se manifestavam de modo mais decisivo pelos seguintes motivos: </a:t>
            </a:r>
          </a:p>
          <a:p>
            <a:pPr algn="ctr"/>
            <a:r>
              <a:rPr lang="pt-BR" dirty="0"/>
              <a:t>1- Suas populações tinham uma opinião anti-guerra muito forte devido aos impactos ainda recentes da Primeira Grande Guerra; </a:t>
            </a:r>
          </a:p>
          <a:p>
            <a:pPr algn="ctr"/>
            <a:r>
              <a:rPr lang="pt-BR" dirty="0"/>
              <a:t>2 – A França ainda se reerguia de suas perdas causadas pela Primeira Grande Guerra;</a:t>
            </a:r>
          </a:p>
          <a:p>
            <a:pPr algn="ctr"/>
            <a:r>
              <a:rPr lang="pt-BR" dirty="0"/>
              <a:t>3 – A União Soviética estava preocupada em se estruturar, rearmar suas forças armadas e estabelecer suas zonas de influência e fronteiras;</a:t>
            </a:r>
          </a:p>
          <a:p>
            <a:pPr algn="ctr"/>
            <a:r>
              <a:rPr lang="pt-BR" dirty="0"/>
              <a:t>4 – A Itália tinha seus próprios objetivos expansionistas e mantinha contato com a Alemanha desde o fim da Primeira Grande Guerra.   </a:t>
            </a:r>
          </a:p>
        </p:txBody>
      </p:sp>
      <p:sp>
        <p:nvSpPr>
          <p:cNvPr id="106" name="CaixaDeTexto 105"/>
          <p:cNvSpPr txBox="1"/>
          <p:nvPr/>
        </p:nvSpPr>
        <p:spPr>
          <a:xfrm>
            <a:off x="2689185" y="762533"/>
            <a:ext cx="2316667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dirty="0"/>
              <a:t>A Alemanha faz algumas reivindicações territoriais na Europa, que acabam por dar certo e serem apoiadas por França, Reino Unido e Itália. Assim, Tchecoslováquia acaba perdendo parte de seu território e a Áustria é anexada à Alemanha.</a:t>
            </a:r>
          </a:p>
        </p:txBody>
      </p:sp>
      <p:pic>
        <p:nvPicPr>
          <p:cNvPr id="2050" name="Picture 2" descr="Image result for BANDEIRA AUSTRI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349" y="4110563"/>
            <a:ext cx="377118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Conector de seta reta 21"/>
          <p:cNvCxnSpPr/>
          <p:nvPr/>
        </p:nvCxnSpPr>
        <p:spPr>
          <a:xfrm>
            <a:off x="4374529" y="3537067"/>
            <a:ext cx="244577" cy="26550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ector de seta reta 110"/>
          <p:cNvCxnSpPr/>
          <p:nvPr/>
        </p:nvCxnSpPr>
        <p:spPr>
          <a:xfrm>
            <a:off x="4614018" y="3304744"/>
            <a:ext cx="340756" cy="1575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CaixaDeTexto 112"/>
          <p:cNvSpPr txBox="1"/>
          <p:nvPr/>
        </p:nvSpPr>
        <p:spPr>
          <a:xfrm>
            <a:off x="35948" y="2793858"/>
            <a:ext cx="2156290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dirty="0"/>
              <a:t>Preocupados com os movimentos da Alemanha, França e Reino Unido se juntam em uma aliança para garantir a independência da Polônia. Fazem o mesmo tratado coma Grécia e a Romênia após a Itália invadir a Albânia.</a:t>
            </a:r>
          </a:p>
        </p:txBody>
      </p:sp>
      <p:cxnSp>
        <p:nvCxnSpPr>
          <p:cNvPr id="115" name="Conector de seta reta 114"/>
          <p:cNvCxnSpPr/>
          <p:nvPr/>
        </p:nvCxnSpPr>
        <p:spPr>
          <a:xfrm>
            <a:off x="4941074" y="4987336"/>
            <a:ext cx="690634" cy="24191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CaixaDeTexto 115"/>
          <p:cNvSpPr txBox="1"/>
          <p:nvPr/>
        </p:nvSpPr>
        <p:spPr>
          <a:xfrm>
            <a:off x="3324473" y="201263"/>
            <a:ext cx="1661735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dirty="0"/>
              <a:t>A Alemanha diz estar cercada pelo Reino Unido e pela Polônia e faz um acordo econômico e  de defesa com a Itália (Pacto de aço). Ao mesmo tempo cancela seus acordos com a Polônia e o Reino Unido. </a:t>
            </a:r>
          </a:p>
        </p:txBody>
      </p:sp>
      <p:sp>
        <p:nvSpPr>
          <p:cNvPr id="118" name="CaixaDeTexto 117"/>
          <p:cNvSpPr txBox="1"/>
          <p:nvPr/>
        </p:nvSpPr>
        <p:spPr>
          <a:xfrm>
            <a:off x="3294436" y="1070277"/>
            <a:ext cx="1661735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dirty="0"/>
              <a:t>Diante da recusa polonesa, a Alemanha invade a Polônia em 1 de setembro de 1939 dando início à Segunda Grande Guerra.</a:t>
            </a:r>
          </a:p>
        </p:txBody>
      </p:sp>
      <p:cxnSp>
        <p:nvCxnSpPr>
          <p:cNvPr id="119" name="Conector de seta reta 118"/>
          <p:cNvCxnSpPr/>
          <p:nvPr/>
        </p:nvCxnSpPr>
        <p:spPr>
          <a:xfrm flipV="1">
            <a:off x="4587960" y="3108536"/>
            <a:ext cx="913847" cy="555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CaixaDeTexto 120"/>
          <p:cNvSpPr txBox="1"/>
          <p:nvPr/>
        </p:nvSpPr>
        <p:spPr>
          <a:xfrm>
            <a:off x="11637" y="2763726"/>
            <a:ext cx="1661735" cy="16004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dirty="0"/>
              <a:t>Diante dos fatos e da recusa da Alemanha de negociar, Reino Unido e França declaram guerra à Alemanha.</a:t>
            </a:r>
          </a:p>
        </p:txBody>
      </p:sp>
      <p:cxnSp>
        <p:nvCxnSpPr>
          <p:cNvPr id="122" name="Conector de seta reta 121"/>
          <p:cNvCxnSpPr/>
          <p:nvPr/>
        </p:nvCxnSpPr>
        <p:spPr>
          <a:xfrm>
            <a:off x="2830065" y="2942423"/>
            <a:ext cx="1172920" cy="1035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de seta reta 122"/>
          <p:cNvCxnSpPr/>
          <p:nvPr/>
        </p:nvCxnSpPr>
        <p:spPr>
          <a:xfrm flipV="1">
            <a:off x="3210501" y="3415131"/>
            <a:ext cx="799767" cy="4871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CaixaDeTexto 124"/>
          <p:cNvSpPr txBox="1"/>
          <p:nvPr/>
        </p:nvSpPr>
        <p:spPr>
          <a:xfrm>
            <a:off x="7372826" y="3571874"/>
            <a:ext cx="1751572" cy="28931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dirty="0"/>
              <a:t>União Soviética e Japão assinam um cessar fogo e, no mesmo mês, a União Soviética invade a Polônia. Enquanto isso o Japão direciona suas ações para o sul em direção às colônias europeias na Ásia e as possessões dos Estados Unidos.</a:t>
            </a:r>
          </a:p>
        </p:txBody>
      </p:sp>
      <p:cxnSp>
        <p:nvCxnSpPr>
          <p:cNvPr id="129" name="Conector de seta reta 128"/>
          <p:cNvCxnSpPr/>
          <p:nvPr/>
        </p:nvCxnSpPr>
        <p:spPr>
          <a:xfrm flipH="1">
            <a:off x="5867661" y="2288402"/>
            <a:ext cx="939631" cy="63143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CaixaDeTexto 134"/>
          <p:cNvSpPr txBox="1"/>
          <p:nvPr/>
        </p:nvSpPr>
        <p:spPr>
          <a:xfrm>
            <a:off x="7289074" y="3581010"/>
            <a:ext cx="1832401" cy="31085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dirty="0"/>
              <a:t>Em sua onda expansionista, o Japão tinha pela frente territórios europeus e protegidos pelos Estados Unidos. Antecipando o ataque que poderia vir dos estadunidenses, lança o ataque surpresa à Pearl </a:t>
            </a:r>
            <a:r>
              <a:rPr lang="pt-BR" sz="1400" dirty="0" err="1"/>
              <a:t>Harbor</a:t>
            </a:r>
            <a:r>
              <a:rPr lang="pt-BR" sz="1400" dirty="0"/>
              <a:t>, fazendo com que os Estados Unidos entrem na guerra contra o Japão. </a:t>
            </a:r>
          </a:p>
        </p:txBody>
      </p:sp>
      <p:sp>
        <p:nvSpPr>
          <p:cNvPr id="136" name="CaixaDeTexto 135"/>
          <p:cNvSpPr txBox="1"/>
          <p:nvPr/>
        </p:nvSpPr>
        <p:spPr>
          <a:xfrm>
            <a:off x="25570" y="2777110"/>
            <a:ext cx="1472090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dirty="0"/>
              <a:t>Alemanha e Itália declaram guerra aos Estados Unidos em apoio ao Japão e com isso, no final de 1941 os Estados Unidos estão em guerra contra os países do eixo.</a:t>
            </a:r>
          </a:p>
        </p:txBody>
      </p:sp>
      <p:sp>
        <p:nvSpPr>
          <p:cNvPr id="137" name="CaixaDeTexto 136"/>
          <p:cNvSpPr txBox="1"/>
          <p:nvPr/>
        </p:nvSpPr>
        <p:spPr>
          <a:xfrm>
            <a:off x="2389175" y="133326"/>
            <a:ext cx="2867460" cy="24622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dirty="0"/>
              <a:t>Temendo que a União Soviética entrasse na guerra ao lado do Reino Unido, a Alemanha tentou negociações, que acabaram fracassando. Isso levou à mobilização de seu exército para a invasão à União Soviética. Assim estava finalizado se acordo mútuo de não agressão e a União Soviética entra na guerra ao lado dos Aliados (Reino Unido e França)</a:t>
            </a:r>
          </a:p>
        </p:txBody>
      </p:sp>
      <p:cxnSp>
        <p:nvCxnSpPr>
          <p:cNvPr id="138" name="Conector de seta reta 137"/>
          <p:cNvCxnSpPr/>
          <p:nvPr/>
        </p:nvCxnSpPr>
        <p:spPr>
          <a:xfrm flipV="1">
            <a:off x="4572000" y="2287268"/>
            <a:ext cx="2098050" cy="8065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CaixaDeTexto 116"/>
          <p:cNvSpPr txBox="1"/>
          <p:nvPr/>
        </p:nvSpPr>
        <p:spPr>
          <a:xfrm>
            <a:off x="3018119" y="81143"/>
            <a:ext cx="2215403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dirty="0"/>
              <a:t>Querendo evitar lutar uma guerra em dois </a:t>
            </a:r>
            <a:r>
              <a:rPr lang="pt-BR" sz="1400" i="1" dirty="0"/>
              <a:t>fronts,</a:t>
            </a:r>
            <a:r>
              <a:rPr lang="pt-BR" sz="1400" dirty="0"/>
              <a:t> a Alemanha e a União Soviética fazem um pacto de não agressão (</a:t>
            </a:r>
            <a:r>
              <a:rPr lang="pt-BR" sz="1400" dirty="0" err="1"/>
              <a:t>Molotov</a:t>
            </a:r>
            <a:r>
              <a:rPr lang="pt-BR" sz="1400" dirty="0"/>
              <a:t>–</a:t>
            </a:r>
            <a:r>
              <a:rPr lang="pt-BR" sz="1400" dirty="0" err="1"/>
              <a:t>Ribbentrop</a:t>
            </a:r>
            <a:r>
              <a:rPr lang="pt-BR" sz="1400" dirty="0"/>
              <a:t>) e estabelecem suas respectivas zonas de influência. A Alemanha começa então a pressionar a Polônia para a cessão de territórios (Corredor polonês). </a:t>
            </a:r>
          </a:p>
        </p:txBody>
      </p:sp>
      <p:sp>
        <p:nvSpPr>
          <p:cNvPr id="139" name="CaixaDeTexto 138"/>
          <p:cNvSpPr txBox="1"/>
          <p:nvPr/>
        </p:nvSpPr>
        <p:spPr>
          <a:xfrm>
            <a:off x="1012794" y="5190089"/>
            <a:ext cx="2197707" cy="11695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dirty="0"/>
              <a:t>A Itália declara guerra à França e ao Reino Unido posteriormente (alguns meses depois), honrando seu pacto com a Alemanha.</a:t>
            </a:r>
          </a:p>
        </p:txBody>
      </p:sp>
      <p:cxnSp>
        <p:nvCxnSpPr>
          <p:cNvPr id="140" name="Conector de seta reta 139"/>
          <p:cNvCxnSpPr/>
          <p:nvPr/>
        </p:nvCxnSpPr>
        <p:spPr>
          <a:xfrm flipH="1" flipV="1">
            <a:off x="3194705" y="4313052"/>
            <a:ext cx="1107550" cy="47818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ector de seta reta 140"/>
          <p:cNvCxnSpPr/>
          <p:nvPr/>
        </p:nvCxnSpPr>
        <p:spPr>
          <a:xfrm flipH="1">
            <a:off x="4262324" y="5241811"/>
            <a:ext cx="242931" cy="108214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CaixaDeTexto 141"/>
          <p:cNvSpPr txBox="1"/>
          <p:nvPr/>
        </p:nvSpPr>
        <p:spPr>
          <a:xfrm>
            <a:off x="-9423" y="1487565"/>
            <a:ext cx="9143262" cy="36933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OBSERVAÇÃO GEOPOLÍTICA 3:  A partir de 1942 os países do eixo começam a enfrentar uma estagnação na guerra. As derrotas da Alemanha no front soviético e a entrada dos Estados Unidos e outros países na guerra levaram a uma mudança no equilíbrio do poder.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A Itália cai em 1943, o que faz com que a Alemanha tenha que intervir em sua ajuda.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Junho de 1944 foi quando as tropas aliadas conseguiram entrar na França (Dia D), derrotar as tropas alemãs e forçar que elas recuassem, liberando Paris. 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Em abril de 1945 Berlin é invadida pelos soviéticos.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O Japão se recusa a se render, mas após os ataque com bombas atômicas em agosto de 1945 e a invasão soviética de seus territórios na China, a rendição é assinada em setembro de 1945.</a:t>
            </a:r>
          </a:p>
        </p:txBody>
      </p:sp>
      <p:sp>
        <p:nvSpPr>
          <p:cNvPr id="131" name="CaixaDeTexto 130"/>
          <p:cNvSpPr txBox="1"/>
          <p:nvPr/>
        </p:nvSpPr>
        <p:spPr>
          <a:xfrm>
            <a:off x="1" y="1997839"/>
            <a:ext cx="9143999" cy="28623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OBSERVAÇÃO GEOPOLÍTICA 2:  A Alemanha e a União Soviética não eram aliados, apenas tinham um tratado de não agressão e haviam concordado em dividir suas áreas de influência. </a:t>
            </a:r>
          </a:p>
          <a:p>
            <a:pPr algn="ctr"/>
            <a:r>
              <a:rPr lang="pt-BR" dirty="0"/>
              <a:t>Hitler, de fato, não concordava com as ideias comunistas e inclusive tinha assinado um tratado com a Itália e o Japão para lutar contra o comunismo. Essas ideias, entre outras, levariam Hitler a atacar a União Soviética, fazendo com que ela lutasse ao lado dos Aliados.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Enquanto isso, o Japão direcionou suas forças para as colônias europeias na Ásia e para a China, afim de garantir reservas estratégicas para a guerra (já que estava sofrendo embargos econômicos por causa de suas guerras com a China) e com a justificativa de livrar a Ásia da influência ocidental. </a:t>
            </a:r>
          </a:p>
        </p:txBody>
      </p:sp>
    </p:spTree>
    <p:extLst>
      <p:ext uri="{BB962C8B-B14F-4D97-AF65-F5344CB8AC3E}">
        <p14:creationId xmlns:p14="http://schemas.microsoft.com/office/powerpoint/2010/main" val="2629580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000"/>
                            </p:stCondLst>
                            <p:childTnLst>
                              <p:par>
                                <p:cTn id="14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500"/>
                            </p:stCondLst>
                            <p:childTnLst>
                              <p:par>
                                <p:cTn id="15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000"/>
                            </p:stCondLst>
                            <p:childTnLst>
                              <p:par>
                                <p:cTn id="1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00"/>
                            </p:stCondLst>
                            <p:childTnLst>
                              <p:par>
                                <p:cTn id="1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000"/>
                            </p:stCondLst>
                            <p:childTnLst>
                              <p:par>
                                <p:cTn id="192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500"/>
                            </p:stCondLst>
                            <p:childTnLst>
                              <p:par>
                                <p:cTn id="19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500"/>
                            </p:stCondLst>
                            <p:childTnLst>
                              <p:par>
                                <p:cTn id="2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5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500"/>
                            </p:stCondLst>
                            <p:childTnLst>
                              <p:par>
                                <p:cTn id="2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500"/>
                            </p:stCondLst>
                            <p:childTnLst>
                              <p:par>
                                <p:cTn id="2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13" grpId="0" animBg="1"/>
      <p:bldP spid="113" grpId="1" animBg="1"/>
      <p:bldP spid="116" grpId="0" animBg="1"/>
      <p:bldP spid="116" grpId="1" animBg="1"/>
      <p:bldP spid="118" grpId="0" animBg="1"/>
      <p:bldP spid="118" grpId="1" animBg="1"/>
      <p:bldP spid="121" grpId="0" animBg="1"/>
      <p:bldP spid="121" grpId="1" animBg="1"/>
      <p:bldP spid="125" grpId="0" animBg="1"/>
      <p:bldP spid="125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17" grpId="0" animBg="1"/>
      <p:bldP spid="117" grpId="1" animBg="1"/>
      <p:bldP spid="139" grpId="0" animBg="1"/>
      <p:bldP spid="139" grpId="1" animBg="1"/>
      <p:bldP spid="142" grpId="0" animBg="1"/>
      <p:bldP spid="142" grpId="1" animBg="1"/>
      <p:bldP spid="131" grpId="0" animBg="1"/>
      <p:bldP spid="13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4972" y="2786"/>
            <a:ext cx="5939028" cy="6812998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35496" y="2786"/>
            <a:ext cx="30963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ENQUANTO ISSO NA ÁSIA...</a:t>
            </a:r>
          </a:p>
          <a:p>
            <a:endParaRPr lang="pt-BR" sz="2000" dirty="0"/>
          </a:p>
          <a:p>
            <a:r>
              <a:rPr lang="pt-BR" sz="2000" dirty="0"/>
              <a:t>- Expansão do Império japonês do final do sec. XIX até o início da Segunda Guerra Mundial</a:t>
            </a:r>
          </a:p>
        </p:txBody>
      </p:sp>
      <p:sp>
        <p:nvSpPr>
          <p:cNvPr id="5" name="Retângulo 4"/>
          <p:cNvSpPr/>
          <p:nvPr/>
        </p:nvSpPr>
        <p:spPr>
          <a:xfrm>
            <a:off x="64488" y="5445224"/>
            <a:ext cx="403056" cy="216024"/>
          </a:xfrm>
          <a:prstGeom prst="rect">
            <a:avLst/>
          </a:prstGeom>
          <a:solidFill>
            <a:srgbClr val="145A37"/>
          </a:solidFill>
          <a:ln>
            <a:solidFill>
              <a:srgbClr val="145A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64488" y="5949280"/>
            <a:ext cx="403056" cy="216024"/>
          </a:xfrm>
          <a:prstGeom prst="rect">
            <a:avLst/>
          </a:prstGeom>
          <a:solidFill>
            <a:srgbClr val="138136"/>
          </a:solidFill>
          <a:ln>
            <a:solidFill>
              <a:srgbClr val="1381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88" y="2197184"/>
            <a:ext cx="3212976" cy="3212976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58903" y="6525344"/>
            <a:ext cx="403056" cy="216024"/>
          </a:xfrm>
          <a:prstGeom prst="rect">
            <a:avLst/>
          </a:prstGeom>
          <a:solidFill>
            <a:srgbClr val="5FAE5F"/>
          </a:solidFill>
          <a:ln>
            <a:solidFill>
              <a:srgbClr val="5FAE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461959" y="5352075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Território japonês até 1895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61959" y="5734997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Território japonês entre 1895 e 1930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455250" y="6308669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Território japonês entre 1930 e 1942</a:t>
            </a:r>
          </a:p>
        </p:txBody>
      </p:sp>
    </p:spTree>
    <p:extLst>
      <p:ext uri="{BB962C8B-B14F-4D97-AF65-F5344CB8AC3E}">
        <p14:creationId xmlns:p14="http://schemas.microsoft.com/office/powerpoint/2010/main" val="730740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5/5e/M%C3%BCnchner_abkommen5_en.svg/1280px-M%C3%BCnchner_abkommen5_en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7003916" cy="488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6293644" y="1193006"/>
            <a:ext cx="2814638" cy="480131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Sequência</a:t>
            </a:r>
            <a:r>
              <a:rPr lang="en-US" dirty="0"/>
              <a:t> de </a:t>
            </a:r>
            <a:r>
              <a:rPr lang="en-US" dirty="0" err="1"/>
              <a:t>eventos</a:t>
            </a:r>
            <a:r>
              <a:rPr lang="en-US" dirty="0"/>
              <a:t> de </a:t>
            </a:r>
            <a:r>
              <a:rPr lang="en-US" dirty="0" err="1"/>
              <a:t>ocupação</a:t>
            </a:r>
            <a:r>
              <a:rPr lang="en-US" dirty="0"/>
              <a:t> do </a:t>
            </a:r>
            <a:r>
              <a:rPr lang="en-US" dirty="0" err="1"/>
              <a:t>território</a:t>
            </a:r>
            <a:r>
              <a:rPr lang="en-US" dirty="0"/>
              <a:t> da </a:t>
            </a:r>
            <a:r>
              <a:rPr lang="en-US" dirty="0" err="1"/>
              <a:t>Tchecoslováquia</a:t>
            </a:r>
            <a:r>
              <a:rPr lang="en-US" dirty="0"/>
              <a:t> entre 1938 e 1939:</a:t>
            </a:r>
          </a:p>
          <a:p>
            <a:endParaRPr lang="en-US" dirty="0"/>
          </a:p>
          <a:p>
            <a:r>
              <a:rPr lang="en-US" b="1" dirty="0"/>
              <a:t>1 -</a:t>
            </a:r>
            <a:r>
              <a:rPr lang="en-US" dirty="0"/>
              <a:t> </a:t>
            </a:r>
            <a:r>
              <a:rPr lang="en-US" dirty="0" err="1"/>
              <a:t>Ocupação</a:t>
            </a:r>
            <a:r>
              <a:rPr lang="en-US" dirty="0"/>
              <a:t> pela </a:t>
            </a:r>
            <a:r>
              <a:rPr lang="en-US" dirty="0" err="1"/>
              <a:t>Alemanha</a:t>
            </a:r>
            <a:r>
              <a:rPr lang="en-US" dirty="0"/>
              <a:t>;</a:t>
            </a:r>
          </a:p>
          <a:p>
            <a:r>
              <a:rPr lang="en-US" b="1" dirty="0"/>
              <a:t>2 -</a:t>
            </a:r>
            <a:r>
              <a:rPr lang="en-US" dirty="0"/>
              <a:t> </a:t>
            </a:r>
            <a:r>
              <a:rPr lang="en-US" dirty="0" err="1"/>
              <a:t>Ocupação</a:t>
            </a:r>
            <a:r>
              <a:rPr lang="en-US" dirty="0"/>
              <a:t> pela </a:t>
            </a:r>
            <a:r>
              <a:rPr lang="en-US" dirty="0" err="1"/>
              <a:t>Polônia</a:t>
            </a:r>
            <a:r>
              <a:rPr lang="en-US" dirty="0"/>
              <a:t>;</a:t>
            </a:r>
          </a:p>
          <a:p>
            <a:r>
              <a:rPr lang="en-US" b="1" dirty="0"/>
              <a:t>3 -</a:t>
            </a:r>
            <a:r>
              <a:rPr lang="en-US" dirty="0"/>
              <a:t> </a:t>
            </a:r>
            <a:r>
              <a:rPr lang="en-US" dirty="0" err="1"/>
              <a:t>Ocupação</a:t>
            </a:r>
            <a:r>
              <a:rPr lang="en-US" dirty="0"/>
              <a:t> pela </a:t>
            </a:r>
            <a:r>
              <a:rPr lang="en-US" dirty="0" err="1"/>
              <a:t>Hungria</a:t>
            </a:r>
            <a:r>
              <a:rPr lang="en-US" dirty="0"/>
              <a:t>;</a:t>
            </a:r>
          </a:p>
          <a:p>
            <a:r>
              <a:rPr lang="en-US" b="1" dirty="0"/>
              <a:t>4 e 5 -</a:t>
            </a:r>
            <a:r>
              <a:rPr lang="en-US" dirty="0"/>
              <a:t> </a:t>
            </a:r>
            <a:r>
              <a:rPr lang="en-US" dirty="0" err="1"/>
              <a:t>Alemanha</a:t>
            </a:r>
            <a:r>
              <a:rPr lang="en-US" dirty="0"/>
              <a:t> </a:t>
            </a:r>
            <a:r>
              <a:rPr lang="en-US" dirty="0" err="1"/>
              <a:t>ocupa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territórios</a:t>
            </a:r>
            <a:r>
              <a:rPr lang="en-US" dirty="0"/>
              <a:t> </a:t>
            </a:r>
            <a:r>
              <a:rPr lang="en-US" dirty="0" err="1"/>
              <a:t>tchecos</a:t>
            </a:r>
            <a:r>
              <a:rPr lang="en-US" dirty="0"/>
              <a:t> </a:t>
            </a:r>
            <a:r>
              <a:rPr lang="en-US" dirty="0" err="1"/>
              <a:t>restantes</a:t>
            </a:r>
            <a:r>
              <a:rPr lang="en-US" dirty="0"/>
              <a:t> e a </a:t>
            </a:r>
            <a:r>
              <a:rPr lang="en-US" dirty="0" err="1"/>
              <a:t>Hungria</a:t>
            </a:r>
            <a:r>
              <a:rPr lang="en-US" dirty="0"/>
              <a:t> </a:t>
            </a:r>
            <a:r>
              <a:rPr lang="en-US" dirty="0" err="1"/>
              <a:t>aproveita</a:t>
            </a:r>
            <a:r>
              <a:rPr lang="en-US" dirty="0"/>
              <a:t> o </a:t>
            </a:r>
            <a:r>
              <a:rPr lang="en-US" dirty="0" err="1"/>
              <a:t>momento</a:t>
            </a:r>
            <a:r>
              <a:rPr lang="en-US" dirty="0"/>
              <a:t> para </a:t>
            </a:r>
            <a:r>
              <a:rPr lang="en-US" dirty="0" err="1"/>
              <a:t>ocupar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territóios</a:t>
            </a:r>
            <a:r>
              <a:rPr lang="en-US" dirty="0"/>
              <a:t> no </a:t>
            </a:r>
            <a:r>
              <a:rPr lang="en-US" dirty="0" err="1"/>
              <a:t>leste</a:t>
            </a:r>
            <a:r>
              <a:rPr lang="en-US" dirty="0"/>
              <a:t>;</a:t>
            </a:r>
          </a:p>
          <a:p>
            <a:r>
              <a:rPr lang="en-US" b="1" dirty="0"/>
              <a:t>6 -</a:t>
            </a:r>
            <a:r>
              <a:rPr lang="en-US" dirty="0"/>
              <a:t> É </a:t>
            </a:r>
            <a:r>
              <a:rPr lang="en-US" dirty="0" err="1"/>
              <a:t>formado</a:t>
            </a:r>
            <a:r>
              <a:rPr lang="en-US" dirty="0"/>
              <a:t> um </a:t>
            </a:r>
            <a:r>
              <a:rPr lang="en-US" dirty="0" err="1"/>
              <a:t>governo</a:t>
            </a:r>
            <a:r>
              <a:rPr lang="en-US" dirty="0"/>
              <a:t> </a:t>
            </a:r>
            <a:r>
              <a:rPr lang="en-US" dirty="0" err="1"/>
              <a:t>pró</a:t>
            </a:r>
            <a:r>
              <a:rPr lang="en-US" dirty="0"/>
              <a:t> </a:t>
            </a:r>
            <a:r>
              <a:rPr lang="en-US" dirty="0" err="1"/>
              <a:t>Alemanha</a:t>
            </a:r>
            <a:r>
              <a:rPr lang="en-US" dirty="0"/>
              <a:t> no </a:t>
            </a:r>
            <a:r>
              <a:rPr lang="en-US" dirty="0" err="1"/>
              <a:t>território</a:t>
            </a:r>
            <a:r>
              <a:rPr lang="en-US" dirty="0"/>
              <a:t> restante da </a:t>
            </a:r>
            <a:r>
              <a:rPr lang="en-US" dirty="0" err="1"/>
              <a:t>Slováquia</a:t>
            </a:r>
            <a:r>
              <a:rPr lang="en-US" dirty="0"/>
              <a:t>.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235744" y="1178719"/>
            <a:ext cx="2243138" cy="461665"/>
          </a:xfrm>
          <a:prstGeom prst="rect">
            <a:avLst/>
          </a:prstGeom>
          <a:solidFill>
            <a:srgbClr val="4068B8"/>
          </a:solidFill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ALEMANHA</a:t>
            </a:r>
            <a:endParaRPr lang="pt-BR" sz="1350" dirty="0">
              <a:solidFill>
                <a:schemeClr val="bg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619829" y="1288041"/>
            <a:ext cx="2243138" cy="461665"/>
          </a:xfrm>
          <a:prstGeom prst="rect">
            <a:avLst/>
          </a:prstGeom>
          <a:solidFill>
            <a:srgbClr val="DA2D2C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POLÔNIA</a:t>
            </a:r>
            <a:endParaRPr lang="pt-BR" sz="135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721893" y="3070138"/>
            <a:ext cx="1143001" cy="276999"/>
          </a:xfrm>
          <a:prstGeom prst="rect">
            <a:avLst/>
          </a:prstGeom>
          <a:solidFill>
            <a:srgbClr val="F7D4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dirty="0"/>
              <a:t>SLOVÁQUIA</a:t>
            </a:r>
            <a:endParaRPr lang="pt-BR" sz="1050" dirty="0"/>
          </a:p>
        </p:txBody>
      </p:sp>
      <p:grpSp>
        <p:nvGrpSpPr>
          <p:cNvPr id="9" name="Grupo 8"/>
          <p:cNvGrpSpPr/>
          <p:nvPr/>
        </p:nvGrpSpPr>
        <p:grpSpPr>
          <a:xfrm>
            <a:off x="3479008" y="4247487"/>
            <a:ext cx="1628774" cy="507831"/>
            <a:chOff x="4638676" y="4520312"/>
            <a:chExt cx="2171699" cy="677108"/>
          </a:xfrm>
        </p:grpSpPr>
        <p:sp>
          <p:nvSpPr>
            <p:cNvPr id="8" name="CaixaDeTexto 7"/>
            <p:cNvSpPr txBox="1"/>
            <p:nvPr/>
          </p:nvSpPr>
          <p:spPr>
            <a:xfrm>
              <a:off x="4638676" y="4520312"/>
              <a:ext cx="2092766" cy="677108"/>
            </a:xfrm>
            <a:prstGeom prst="rect">
              <a:avLst/>
            </a:prstGeom>
            <a:solidFill>
              <a:srgbClr val="A675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700" dirty="0">
                  <a:solidFill>
                    <a:schemeClr val="bg1"/>
                  </a:solidFill>
                </a:rPr>
                <a:t>HUNGRIA</a:t>
              </a:r>
              <a:endParaRPr lang="pt-BR" sz="1500" dirty="0">
                <a:solidFill>
                  <a:schemeClr val="bg1"/>
                </a:solidFill>
              </a:endParaRPr>
            </a:p>
          </p:txBody>
        </p:sp>
        <p:sp>
          <p:nvSpPr>
            <p:cNvPr id="5" name="Retângulo 4"/>
            <p:cNvSpPr/>
            <p:nvPr/>
          </p:nvSpPr>
          <p:spPr>
            <a:xfrm>
              <a:off x="6731442" y="4648200"/>
              <a:ext cx="78933" cy="228600"/>
            </a:xfrm>
            <a:prstGeom prst="rect">
              <a:avLst/>
            </a:prstGeom>
            <a:solidFill>
              <a:srgbClr val="A67560"/>
            </a:solidFill>
            <a:ln>
              <a:solidFill>
                <a:srgbClr val="A675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BR" sz="1350"/>
            </a:p>
          </p:txBody>
        </p:sp>
        <p:sp>
          <p:nvSpPr>
            <p:cNvPr id="10" name="Retângulo 9"/>
            <p:cNvSpPr/>
            <p:nvPr/>
          </p:nvSpPr>
          <p:spPr>
            <a:xfrm>
              <a:off x="6674292" y="4724400"/>
              <a:ext cx="78933" cy="228600"/>
            </a:xfrm>
            <a:prstGeom prst="rect">
              <a:avLst/>
            </a:prstGeom>
            <a:solidFill>
              <a:srgbClr val="A67560"/>
            </a:solidFill>
            <a:ln>
              <a:solidFill>
                <a:srgbClr val="A675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BR" sz="1350"/>
            </a:p>
          </p:txBody>
        </p:sp>
      </p:grpSp>
    </p:spTree>
    <p:extLst>
      <p:ext uri="{BB962C8B-B14F-4D97-AF65-F5344CB8AC3E}">
        <p14:creationId xmlns:p14="http://schemas.microsoft.com/office/powerpoint/2010/main" val="3039745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eutschesreich193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748464" cy="686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5496" y="33171"/>
            <a:ext cx="1979712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Território</a:t>
            </a:r>
            <a:r>
              <a:rPr lang="en-US" sz="2000" b="1" dirty="0"/>
              <a:t> </a:t>
            </a:r>
            <a:r>
              <a:rPr lang="en-US" sz="2000" b="1" dirty="0" err="1"/>
              <a:t>controlado</a:t>
            </a:r>
            <a:r>
              <a:rPr lang="en-US" sz="2000" b="1" dirty="0"/>
              <a:t> pela </a:t>
            </a:r>
            <a:r>
              <a:rPr lang="en-US" sz="2000" b="1" dirty="0" err="1"/>
              <a:t>Alemanha</a:t>
            </a:r>
            <a:r>
              <a:rPr lang="en-US" sz="2000" b="1" dirty="0"/>
              <a:t> </a:t>
            </a:r>
            <a:r>
              <a:rPr lang="en-US" sz="2000" b="1" dirty="0" err="1"/>
              <a:t>em</a:t>
            </a:r>
            <a:r>
              <a:rPr lang="en-US" sz="2000" b="1" dirty="0"/>
              <a:t> 1939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592188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upload.wikimedia.org/wikipedia/commons/7/74/Second_world_war_europe_animation_large_de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30" y="17418"/>
            <a:ext cx="6588224" cy="686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o 10"/>
          <p:cNvGrpSpPr/>
          <p:nvPr/>
        </p:nvGrpSpPr>
        <p:grpSpPr>
          <a:xfrm>
            <a:off x="5076056" y="151140"/>
            <a:ext cx="1833202" cy="2085374"/>
            <a:chOff x="5076056" y="151140"/>
            <a:chExt cx="1833202" cy="2085374"/>
          </a:xfrm>
        </p:grpSpPr>
        <p:sp>
          <p:nvSpPr>
            <p:cNvPr id="10" name="Retângulo 9"/>
            <p:cNvSpPr/>
            <p:nvPr/>
          </p:nvSpPr>
          <p:spPr>
            <a:xfrm>
              <a:off x="5076056" y="158551"/>
              <a:ext cx="360040" cy="20779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Retângulo 5"/>
            <p:cNvSpPr/>
            <p:nvPr/>
          </p:nvSpPr>
          <p:spPr>
            <a:xfrm>
              <a:off x="5136256" y="486783"/>
              <a:ext cx="144000" cy="108000"/>
            </a:xfrm>
            <a:prstGeom prst="rect">
              <a:avLst/>
            </a:prstGeom>
            <a:solidFill>
              <a:srgbClr val="4068B8"/>
            </a:solidFill>
            <a:ln>
              <a:solidFill>
                <a:srgbClr val="4068B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Retângulo 6"/>
            <p:cNvSpPr/>
            <p:nvPr/>
          </p:nvSpPr>
          <p:spPr>
            <a:xfrm>
              <a:off x="5132214" y="710892"/>
              <a:ext cx="144000" cy="108000"/>
            </a:xfrm>
            <a:prstGeom prst="rect">
              <a:avLst/>
            </a:prstGeom>
            <a:solidFill>
              <a:srgbClr val="6283C8"/>
            </a:solidFill>
            <a:ln>
              <a:solidFill>
                <a:srgbClr val="6283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Retângulo 7"/>
            <p:cNvSpPr/>
            <p:nvPr/>
          </p:nvSpPr>
          <p:spPr>
            <a:xfrm>
              <a:off x="5132214" y="958329"/>
              <a:ext cx="144000" cy="108000"/>
            </a:xfrm>
            <a:prstGeom prst="rect">
              <a:avLst/>
            </a:prstGeom>
            <a:solidFill>
              <a:srgbClr val="409858"/>
            </a:solidFill>
            <a:ln>
              <a:solidFill>
                <a:srgbClr val="40985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Retângulo 8"/>
            <p:cNvSpPr/>
            <p:nvPr/>
          </p:nvSpPr>
          <p:spPr>
            <a:xfrm>
              <a:off x="5132214" y="1211789"/>
              <a:ext cx="144000" cy="108000"/>
            </a:xfrm>
            <a:prstGeom prst="rect">
              <a:avLst/>
            </a:prstGeom>
            <a:solidFill>
              <a:srgbClr val="5ABA75"/>
            </a:solidFill>
            <a:ln>
              <a:solidFill>
                <a:srgbClr val="5AB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Retângulo 11"/>
            <p:cNvSpPr/>
            <p:nvPr/>
          </p:nvSpPr>
          <p:spPr>
            <a:xfrm>
              <a:off x="5132214" y="2060848"/>
              <a:ext cx="144000" cy="108000"/>
            </a:xfrm>
            <a:prstGeom prst="rect">
              <a:avLst/>
            </a:prstGeom>
            <a:solidFill>
              <a:srgbClr val="BFBFBF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Retângulo 13"/>
            <p:cNvSpPr/>
            <p:nvPr/>
          </p:nvSpPr>
          <p:spPr>
            <a:xfrm>
              <a:off x="5132215" y="1456799"/>
              <a:ext cx="144000" cy="108000"/>
            </a:xfrm>
            <a:prstGeom prst="rect">
              <a:avLst/>
            </a:prstGeom>
            <a:solidFill>
              <a:srgbClr val="C55050"/>
            </a:solidFill>
            <a:ln>
              <a:solidFill>
                <a:srgbClr val="C5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Retângulo 14"/>
            <p:cNvSpPr/>
            <p:nvPr/>
          </p:nvSpPr>
          <p:spPr>
            <a:xfrm>
              <a:off x="5132214" y="1762418"/>
              <a:ext cx="144000" cy="108000"/>
            </a:xfrm>
            <a:prstGeom prst="rect">
              <a:avLst/>
            </a:prstGeom>
            <a:solidFill>
              <a:srgbClr val="CF7070"/>
            </a:solidFill>
            <a:ln>
              <a:solidFill>
                <a:srgbClr val="CF70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Retângulo 15"/>
            <p:cNvSpPr/>
            <p:nvPr/>
          </p:nvSpPr>
          <p:spPr>
            <a:xfrm>
              <a:off x="6539857" y="172808"/>
              <a:ext cx="360040" cy="19960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CaixaDeTexto 4"/>
            <p:cNvSpPr txBox="1"/>
            <p:nvPr/>
          </p:nvSpPr>
          <p:spPr>
            <a:xfrm>
              <a:off x="5316545" y="420631"/>
              <a:ext cx="1574620" cy="18158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lIns="0" rIns="0" rtlCol="0">
              <a:spAutoFit/>
            </a:bodyPr>
            <a:lstStyle/>
            <a:p>
              <a:r>
                <a:rPr lang="pt-BR" sz="800" dirty="0"/>
                <a:t>Alemanha e territórios ocupados</a:t>
              </a:r>
            </a:p>
            <a:p>
              <a:endParaRPr lang="pt-BR" sz="800" dirty="0"/>
            </a:p>
            <a:p>
              <a:r>
                <a:rPr lang="pt-BR" sz="800" dirty="0"/>
                <a:t>Ocupação alemã</a:t>
              </a:r>
            </a:p>
            <a:p>
              <a:endParaRPr lang="pt-BR" sz="800" dirty="0"/>
            </a:p>
            <a:p>
              <a:r>
                <a:rPr lang="pt-BR" sz="800" dirty="0"/>
                <a:t>União Soviética</a:t>
              </a:r>
            </a:p>
            <a:p>
              <a:endParaRPr lang="pt-BR" sz="800" dirty="0"/>
            </a:p>
            <a:p>
              <a:r>
                <a:rPr lang="pt-BR" sz="800" dirty="0"/>
                <a:t>Territórios ocupados pela URRS</a:t>
              </a:r>
            </a:p>
            <a:p>
              <a:endParaRPr lang="pt-BR" sz="800" dirty="0"/>
            </a:p>
            <a:p>
              <a:r>
                <a:rPr lang="pt-BR" sz="800" dirty="0"/>
                <a:t>Países Aliados</a:t>
              </a:r>
            </a:p>
            <a:p>
              <a:endParaRPr lang="pt-BR" sz="800" dirty="0"/>
            </a:p>
            <a:p>
              <a:r>
                <a:rPr lang="pt-BR" sz="800" dirty="0"/>
                <a:t>Territórios ocupados pelos países aliados</a:t>
              </a:r>
            </a:p>
            <a:p>
              <a:endParaRPr lang="pt-BR" sz="800" dirty="0"/>
            </a:p>
            <a:p>
              <a:r>
                <a:rPr lang="pt-BR" sz="800" dirty="0"/>
                <a:t>Países neutros</a:t>
              </a:r>
            </a:p>
          </p:txBody>
        </p:sp>
        <p:sp>
          <p:nvSpPr>
            <p:cNvPr id="13" name="CaixaDeTexto 12"/>
            <p:cNvSpPr txBox="1"/>
            <p:nvPr/>
          </p:nvSpPr>
          <p:spPr>
            <a:xfrm>
              <a:off x="5076056" y="163100"/>
              <a:ext cx="1815109" cy="1615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1050" b="1" dirty="0"/>
                <a:t>Evolução da guerra na Europa</a:t>
              </a:r>
            </a:p>
          </p:txBody>
        </p:sp>
        <p:sp>
          <p:nvSpPr>
            <p:cNvPr id="4" name="Retângulo 3"/>
            <p:cNvSpPr/>
            <p:nvPr/>
          </p:nvSpPr>
          <p:spPr>
            <a:xfrm>
              <a:off x="5076056" y="151140"/>
              <a:ext cx="1833202" cy="208537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052687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t="6528" r="52656" b="14305"/>
          <a:stretch/>
        </p:blipFill>
        <p:spPr>
          <a:xfrm>
            <a:off x="971600" y="48045"/>
            <a:ext cx="7240056" cy="6809955"/>
          </a:xfrm>
          <a:prstGeom prst="rect">
            <a:avLst/>
          </a:prstGeom>
        </p:spPr>
      </p:pic>
      <p:grpSp>
        <p:nvGrpSpPr>
          <p:cNvPr id="16" name="Grupo 15"/>
          <p:cNvGrpSpPr/>
          <p:nvPr/>
        </p:nvGrpSpPr>
        <p:grpSpPr>
          <a:xfrm>
            <a:off x="6051416" y="55495"/>
            <a:ext cx="2088232" cy="2615907"/>
            <a:chOff x="6875478" y="116632"/>
            <a:chExt cx="1904421" cy="2615907"/>
          </a:xfrm>
        </p:grpSpPr>
        <p:sp>
          <p:nvSpPr>
            <p:cNvPr id="12" name="Retângulo 11"/>
            <p:cNvSpPr/>
            <p:nvPr/>
          </p:nvSpPr>
          <p:spPr>
            <a:xfrm>
              <a:off x="6875478" y="116632"/>
              <a:ext cx="1904421" cy="26159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" name="CaixaDeTexto 3"/>
            <p:cNvSpPr txBox="1"/>
            <p:nvPr/>
          </p:nvSpPr>
          <p:spPr>
            <a:xfrm>
              <a:off x="7164658" y="522162"/>
              <a:ext cx="1480733" cy="21544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pt-BR" sz="1000" dirty="0"/>
                <a:t>Alemanha</a:t>
              </a:r>
            </a:p>
            <a:p>
              <a:endParaRPr lang="pt-BR" sz="1000" dirty="0"/>
            </a:p>
            <a:p>
              <a:r>
                <a:rPr lang="pt-BR" sz="1000" dirty="0"/>
                <a:t>Ocupação alemã</a:t>
              </a:r>
            </a:p>
            <a:p>
              <a:endParaRPr lang="pt-BR" sz="1000" dirty="0"/>
            </a:p>
            <a:p>
              <a:r>
                <a:rPr lang="pt-BR" sz="1000" dirty="0"/>
                <a:t>Aliados alemães</a:t>
              </a:r>
            </a:p>
            <a:p>
              <a:endParaRPr lang="pt-BR" sz="1000" dirty="0"/>
            </a:p>
            <a:p>
              <a:r>
                <a:rPr lang="pt-BR" sz="1000" dirty="0"/>
                <a:t>Áreas controladas</a:t>
              </a:r>
            </a:p>
            <a:p>
              <a:endParaRPr lang="pt-BR" sz="1000" dirty="0"/>
            </a:p>
            <a:p>
              <a:r>
                <a:rPr lang="pt-BR" sz="1000" dirty="0"/>
                <a:t>Países aliados</a:t>
              </a:r>
            </a:p>
            <a:p>
              <a:endParaRPr lang="pt-BR" sz="1000" dirty="0"/>
            </a:p>
            <a:p>
              <a:r>
                <a:rPr lang="pt-BR" sz="1000" dirty="0"/>
                <a:t>Reconquistado pela União Soviética (1941-1942)</a:t>
              </a:r>
            </a:p>
            <a:p>
              <a:endParaRPr lang="pt-BR" sz="1000" dirty="0"/>
            </a:p>
            <a:p>
              <a:r>
                <a:rPr lang="pt-BR" sz="1000" dirty="0"/>
                <a:t>Países neutros</a:t>
              </a:r>
            </a:p>
          </p:txBody>
        </p:sp>
        <p:sp>
          <p:nvSpPr>
            <p:cNvPr id="5" name="Retângulo 4"/>
            <p:cNvSpPr/>
            <p:nvPr/>
          </p:nvSpPr>
          <p:spPr>
            <a:xfrm>
              <a:off x="6943715" y="547563"/>
              <a:ext cx="180000" cy="144000"/>
            </a:xfrm>
            <a:prstGeom prst="rect">
              <a:avLst/>
            </a:prstGeom>
            <a:solidFill>
              <a:srgbClr val="4068B8"/>
            </a:solidFill>
            <a:ln>
              <a:solidFill>
                <a:srgbClr val="4068B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Retângulo 5"/>
            <p:cNvSpPr/>
            <p:nvPr/>
          </p:nvSpPr>
          <p:spPr>
            <a:xfrm>
              <a:off x="6943715" y="835270"/>
              <a:ext cx="180000" cy="144000"/>
            </a:xfrm>
            <a:prstGeom prst="rect">
              <a:avLst/>
            </a:prstGeom>
            <a:solidFill>
              <a:srgbClr val="6283C8"/>
            </a:solidFill>
            <a:ln>
              <a:solidFill>
                <a:srgbClr val="6283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Retângulo 6"/>
            <p:cNvSpPr/>
            <p:nvPr/>
          </p:nvSpPr>
          <p:spPr>
            <a:xfrm>
              <a:off x="6943715" y="1132169"/>
              <a:ext cx="180000" cy="144000"/>
            </a:xfrm>
            <a:prstGeom prst="rect">
              <a:avLst/>
            </a:prstGeom>
            <a:solidFill>
              <a:srgbClr val="9AB8F5"/>
            </a:solidFill>
            <a:ln>
              <a:solidFill>
                <a:srgbClr val="9AB8F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Retângulo 7"/>
            <p:cNvSpPr/>
            <p:nvPr/>
          </p:nvSpPr>
          <p:spPr>
            <a:xfrm>
              <a:off x="6943715" y="1433229"/>
              <a:ext cx="180000" cy="144000"/>
            </a:xfrm>
            <a:prstGeom prst="rect">
              <a:avLst/>
            </a:prstGeom>
            <a:solidFill>
              <a:srgbClr val="C8DAFD"/>
            </a:solidFill>
            <a:ln>
              <a:solidFill>
                <a:srgbClr val="C8DA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Retângulo 8"/>
            <p:cNvSpPr/>
            <p:nvPr/>
          </p:nvSpPr>
          <p:spPr>
            <a:xfrm>
              <a:off x="6943715" y="1753660"/>
              <a:ext cx="180000" cy="144000"/>
            </a:xfrm>
            <a:prstGeom prst="rect">
              <a:avLst/>
            </a:prstGeom>
            <a:gradFill>
              <a:gsLst>
                <a:gs pos="49000">
                  <a:srgbClr val="E8493A"/>
                </a:gs>
                <a:gs pos="52000">
                  <a:srgbClr val="41C23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Retângulo 9"/>
            <p:cNvSpPr/>
            <p:nvPr/>
          </p:nvSpPr>
          <p:spPr>
            <a:xfrm>
              <a:off x="6943715" y="2074092"/>
              <a:ext cx="180000" cy="144000"/>
            </a:xfrm>
            <a:prstGeom prst="rect">
              <a:avLst/>
            </a:prstGeom>
            <a:pattFill prst="wdUpDiag">
              <a:fgClr>
                <a:srgbClr val="7A79AE"/>
              </a:fgClr>
              <a:bgClr>
                <a:srgbClr val="E8493A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Retângulo 10"/>
            <p:cNvSpPr/>
            <p:nvPr/>
          </p:nvSpPr>
          <p:spPr>
            <a:xfrm>
              <a:off x="6943715" y="2507784"/>
              <a:ext cx="180000" cy="144000"/>
            </a:xfrm>
            <a:prstGeom prst="rect">
              <a:avLst/>
            </a:prstGeom>
            <a:solidFill>
              <a:srgbClr val="BFBFBF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" name="CaixaDeTexto 2"/>
            <p:cNvSpPr txBox="1"/>
            <p:nvPr/>
          </p:nvSpPr>
          <p:spPr>
            <a:xfrm>
              <a:off x="6892897" y="130279"/>
              <a:ext cx="1855568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1100" dirty="0"/>
                <a:t>Auge da ocupação alemã na Europa, 1941 - 1942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5347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upload.wikimedia.org/wikipedia/commons/5/52/Second_world_war_asia_1937-1942_map_en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9" y="0"/>
            <a:ext cx="89195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o 3"/>
          <p:cNvGrpSpPr/>
          <p:nvPr/>
        </p:nvGrpSpPr>
        <p:grpSpPr>
          <a:xfrm>
            <a:off x="7092280" y="3573016"/>
            <a:ext cx="2051720" cy="2585323"/>
            <a:chOff x="7117358" y="5013014"/>
            <a:chExt cx="2664296" cy="3484468"/>
          </a:xfrm>
        </p:grpSpPr>
        <p:sp>
          <p:nvSpPr>
            <p:cNvPr id="2" name="CaixaDeTexto 1"/>
            <p:cNvSpPr txBox="1"/>
            <p:nvPr/>
          </p:nvSpPr>
          <p:spPr>
            <a:xfrm>
              <a:off x="7117358" y="5013014"/>
              <a:ext cx="2664296" cy="34844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900" b="1" dirty="0"/>
                <a:t>Segunda Guerra Mundial </a:t>
              </a:r>
            </a:p>
            <a:p>
              <a:pPr algn="ctr"/>
              <a:r>
                <a:rPr lang="pt-BR" sz="900" b="1" dirty="0"/>
                <a:t> Guerra no Pacífico: 1937 – 1942</a:t>
              </a:r>
            </a:p>
            <a:p>
              <a:pPr algn="ctr"/>
              <a:endParaRPr lang="pt-BR" sz="900" dirty="0"/>
            </a:p>
            <a:p>
              <a:pPr algn="r"/>
              <a:r>
                <a:rPr lang="pt-BR" sz="900" dirty="0"/>
                <a:t>Japão (1936)</a:t>
              </a:r>
            </a:p>
            <a:p>
              <a:pPr algn="r"/>
              <a:endParaRPr lang="pt-BR" sz="900" dirty="0"/>
            </a:p>
            <a:p>
              <a:pPr algn="r"/>
              <a:r>
                <a:rPr lang="pt-BR" sz="900" dirty="0"/>
                <a:t>China (dez 1941 Jap.)</a:t>
              </a:r>
            </a:p>
            <a:p>
              <a:pPr algn="r"/>
              <a:r>
                <a:rPr lang="pt-BR" sz="900" dirty="0"/>
                <a:t>Indochina </a:t>
              </a:r>
              <a:r>
                <a:rPr lang="pt-BR" sz="900" dirty="0" err="1"/>
                <a:t>Fra</a:t>
              </a:r>
              <a:r>
                <a:rPr lang="pt-BR" sz="900" dirty="0"/>
                <a:t> (</a:t>
              </a:r>
              <a:r>
                <a:rPr lang="pt-BR" sz="900" dirty="0" err="1"/>
                <a:t>jul</a:t>
              </a:r>
              <a:r>
                <a:rPr lang="pt-BR" sz="900" dirty="0"/>
                <a:t> 1940 Jap.)</a:t>
              </a:r>
            </a:p>
            <a:p>
              <a:pPr algn="r"/>
              <a:endParaRPr lang="pt-BR" sz="900" dirty="0"/>
            </a:p>
            <a:p>
              <a:pPr algn="r"/>
              <a:r>
                <a:rPr lang="pt-BR" sz="900" dirty="0"/>
                <a:t>                    Tailândia (dez 1941 aliado do Jap.)</a:t>
              </a:r>
            </a:p>
            <a:p>
              <a:pPr algn="r"/>
              <a:endParaRPr lang="pt-BR" sz="900" dirty="0"/>
            </a:p>
            <a:p>
              <a:pPr algn="r"/>
              <a:r>
                <a:rPr lang="pt-BR" sz="900" dirty="0"/>
                <a:t>                      Filipinas, Malásia – RU (dez 1941 Jap.)</a:t>
              </a:r>
            </a:p>
            <a:p>
              <a:pPr algn="r"/>
              <a:r>
                <a:rPr lang="pt-BR" sz="900" dirty="0"/>
                <a:t>                  Ilhas do pacífico, Nova                                Guiné, Índias Holandesas e </a:t>
              </a:r>
              <a:r>
                <a:rPr lang="pt-BR" sz="900" dirty="0" err="1"/>
                <a:t>Burma</a:t>
              </a:r>
              <a:r>
                <a:rPr lang="pt-BR" sz="900" dirty="0"/>
                <a:t>.</a:t>
              </a:r>
            </a:p>
            <a:p>
              <a:pPr algn="r"/>
              <a:endParaRPr lang="pt-BR" sz="900" dirty="0"/>
            </a:p>
            <a:p>
              <a:pPr algn="r"/>
              <a:endParaRPr lang="pt-BR" sz="900" dirty="0"/>
            </a:p>
            <a:p>
              <a:pPr algn="r"/>
              <a:r>
                <a:rPr lang="pt-BR" sz="900" dirty="0"/>
                <a:t>Aliados</a:t>
              </a:r>
            </a:p>
          </p:txBody>
        </p:sp>
        <p:sp>
          <p:nvSpPr>
            <p:cNvPr id="3" name="Retângulo 2"/>
            <p:cNvSpPr/>
            <p:nvPr/>
          </p:nvSpPr>
          <p:spPr>
            <a:xfrm>
              <a:off x="7217924" y="5667663"/>
              <a:ext cx="360040" cy="216024"/>
            </a:xfrm>
            <a:prstGeom prst="rect">
              <a:avLst/>
            </a:prstGeom>
            <a:solidFill>
              <a:srgbClr val="4068B8"/>
            </a:solidFill>
            <a:ln>
              <a:solidFill>
                <a:srgbClr val="4068B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/>
            </a:p>
          </p:txBody>
        </p:sp>
        <p:sp>
          <p:nvSpPr>
            <p:cNvPr id="5" name="Retângulo 4"/>
            <p:cNvSpPr/>
            <p:nvPr/>
          </p:nvSpPr>
          <p:spPr>
            <a:xfrm>
              <a:off x="7217924" y="6114352"/>
              <a:ext cx="360040" cy="216024"/>
            </a:xfrm>
            <a:prstGeom prst="rect">
              <a:avLst/>
            </a:prstGeom>
            <a:solidFill>
              <a:srgbClr val="6283C8"/>
            </a:solidFill>
            <a:ln>
              <a:solidFill>
                <a:srgbClr val="6283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/>
            </a:p>
          </p:txBody>
        </p:sp>
        <p:sp>
          <p:nvSpPr>
            <p:cNvPr id="6" name="Retângulo 5"/>
            <p:cNvSpPr/>
            <p:nvPr/>
          </p:nvSpPr>
          <p:spPr>
            <a:xfrm>
              <a:off x="7217924" y="6671103"/>
              <a:ext cx="360040" cy="216024"/>
            </a:xfrm>
            <a:prstGeom prst="rect">
              <a:avLst/>
            </a:prstGeom>
            <a:solidFill>
              <a:srgbClr val="829CD2"/>
            </a:solidFill>
            <a:ln>
              <a:solidFill>
                <a:srgbClr val="829CD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/>
            </a:p>
          </p:txBody>
        </p:sp>
        <p:sp>
          <p:nvSpPr>
            <p:cNvPr id="7" name="Retângulo 6"/>
            <p:cNvSpPr/>
            <p:nvPr/>
          </p:nvSpPr>
          <p:spPr>
            <a:xfrm>
              <a:off x="7221452" y="7373505"/>
              <a:ext cx="360040" cy="216024"/>
            </a:xfrm>
            <a:prstGeom prst="rect">
              <a:avLst/>
            </a:prstGeom>
            <a:solidFill>
              <a:srgbClr val="A2B5DD"/>
            </a:solidFill>
            <a:ln>
              <a:solidFill>
                <a:srgbClr val="A2B5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/>
            </a:p>
          </p:txBody>
        </p:sp>
        <p:sp>
          <p:nvSpPr>
            <p:cNvPr id="8" name="Retângulo 7"/>
            <p:cNvSpPr/>
            <p:nvPr/>
          </p:nvSpPr>
          <p:spPr>
            <a:xfrm>
              <a:off x="7217924" y="8021612"/>
              <a:ext cx="360040" cy="216024"/>
            </a:xfrm>
            <a:prstGeom prst="rect">
              <a:avLst/>
            </a:prstGeom>
            <a:solidFill>
              <a:srgbClr val="C55050"/>
            </a:solidFill>
            <a:ln>
              <a:solidFill>
                <a:srgbClr val="C5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/>
            </a:p>
          </p:txBody>
        </p:sp>
      </p:grpSp>
      <p:sp>
        <p:nvSpPr>
          <p:cNvPr id="9" name="Retângulo 8"/>
          <p:cNvSpPr/>
          <p:nvPr/>
        </p:nvSpPr>
        <p:spPr>
          <a:xfrm>
            <a:off x="323528" y="116632"/>
            <a:ext cx="1512168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9224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l="1563" t="6944" r="25547" b="9167"/>
          <a:stretch/>
        </p:blipFill>
        <p:spPr>
          <a:xfrm>
            <a:off x="16646" y="620688"/>
            <a:ext cx="9127354" cy="590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6678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ctiva">
  <a:themeElements>
    <a:clrScheme name="Retrospec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2385</TotalTime>
  <Words>1366</Words>
  <Application>Microsoft Office PowerPoint</Application>
  <PresentationFormat>Apresentação na tela (4:3)</PresentationFormat>
  <Paragraphs>162</Paragraphs>
  <Slides>15</Slides>
  <Notes>1</Notes>
  <HiddenSlides>1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Arial</vt:lpstr>
      <vt:lpstr>Bahnschrift</vt:lpstr>
      <vt:lpstr>Calibri</vt:lpstr>
      <vt:lpstr>Calibri Light</vt:lpstr>
      <vt:lpstr>Tema do Office</vt:lpstr>
      <vt:lpstr>Retrospectiva</vt:lpstr>
      <vt:lpstr>2 GUERRA MUNDIAL CONTEXTO GEOPOLÍTICO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POPULAÇÃO</dc:title>
  <dc:creator>Darthvader</dc:creator>
  <cp:lastModifiedBy>Conta da Microsoft</cp:lastModifiedBy>
  <cp:revision>185</cp:revision>
  <dcterms:created xsi:type="dcterms:W3CDTF">2014-08-05T04:45:44Z</dcterms:created>
  <dcterms:modified xsi:type="dcterms:W3CDTF">2022-03-10T12:16:18Z</dcterms:modified>
</cp:coreProperties>
</file>