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7" r:id="rId2"/>
    <p:sldId id="302" r:id="rId3"/>
    <p:sldId id="303" r:id="rId4"/>
    <p:sldId id="283" r:id="rId5"/>
    <p:sldId id="306" r:id="rId6"/>
    <p:sldId id="284" r:id="rId7"/>
    <p:sldId id="301" r:id="rId8"/>
    <p:sldId id="286" r:id="rId9"/>
    <p:sldId id="287" r:id="rId10"/>
    <p:sldId id="307" r:id="rId11"/>
    <p:sldId id="308" r:id="rId12"/>
    <p:sldId id="309" r:id="rId13"/>
    <p:sldId id="310" r:id="rId14"/>
    <p:sldId id="304" r:id="rId15"/>
    <p:sldId id="305" r:id="rId16"/>
    <p:sldId id="311" r:id="rId17"/>
    <p:sldId id="288" r:id="rId18"/>
    <p:sldId id="300" r:id="rId19"/>
    <p:sldId id="289" r:id="rId20"/>
    <p:sldId id="290" r:id="rId21"/>
    <p:sldId id="291" r:id="rId22"/>
    <p:sldId id="299" r:id="rId23"/>
    <p:sldId id="315" r:id="rId24"/>
    <p:sldId id="312" r:id="rId25"/>
    <p:sldId id="313" r:id="rId26"/>
    <p:sldId id="316" r:id="rId27"/>
    <p:sldId id="318" r:id="rId28"/>
    <p:sldId id="319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E9E0F-2E92-4D4D-B3E0-83389053AAA2}" type="datetimeFigureOut">
              <a:rPr lang="pt-BR" smtClean="0"/>
              <a:t>29/09/2020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4FC5E-EB8E-4F25-97CE-0ECF10BE3C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65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95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76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0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8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703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6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80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53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81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556EA-7C66-483C-8BC2-E3FDCEFE886A}" type="datetimeFigureOut">
              <a:rPr lang="pt-BR" smtClean="0"/>
              <a:pPr/>
              <a:t>29/09/2020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D9D3E-3596-4B4E-85D4-CA84D11AA9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32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8knwbUiGBm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bmarinecablemap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pAO_dF674" TargetMode="External"/><Relationship Id="rId2" Type="http://schemas.openxmlformats.org/officeDocument/2006/relationships/hyperlink" Target="https://www.youtube.com/watch?v=fYJl-7jRzu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icinadanet.com.br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FmOHsNC_Y" TargetMode="External"/><Relationship Id="rId2" Type="http://schemas.openxmlformats.org/officeDocument/2006/relationships/hyperlink" Target="https://www.youtube.com/watch?v=X31Z2ycbat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HYOR3SYRp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hewqLhZQ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476855"/>
            <a:ext cx="12192000" cy="1102519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 L O B A L I Z A Ç Ã O</a:t>
            </a:r>
            <a:endParaRPr lang="pt-BR" sz="7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216" y="1631094"/>
            <a:ext cx="7143569" cy="2556492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3524250" y="5366503"/>
            <a:ext cx="5143500" cy="726793"/>
            <a:chOff x="2000232" y="4797152"/>
            <a:chExt cx="5143500" cy="726793"/>
          </a:xfrm>
        </p:grpSpPr>
        <p:sp>
          <p:nvSpPr>
            <p:cNvPr id="8" name="Subtítulo 2"/>
            <p:cNvSpPr txBox="1">
              <a:spLocks/>
            </p:cNvSpPr>
            <p:nvPr/>
          </p:nvSpPr>
          <p:spPr>
            <a:xfrm>
              <a:off x="2000232" y="4797152"/>
              <a:ext cx="5143500" cy="321471"/>
            </a:xfrm>
            <a:prstGeom prst="rect">
              <a:avLst/>
            </a:prstGeom>
          </p:spPr>
          <p:txBody>
            <a:bodyPr vert="horz" lIns="51435" tIns="25718" rIns="51435" bIns="25718" rtlCol="0">
              <a:no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Prof. Felipe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/>
                <a:t>http</a:t>
              </a:r>
              <a:r>
                <a:rPr lang="pt-BR" sz="1350" dirty="0" smtClean="0"/>
                <a:t>://abre.ai/geografiafacil</a:t>
              </a:r>
            </a:p>
            <a:p>
              <a:pPr algn="ctr">
                <a:spcBef>
                  <a:spcPct val="20000"/>
                </a:spcBef>
                <a:defRPr/>
              </a:pPr>
              <a:r>
                <a:rPr lang="pt-BR" sz="1350" dirty="0" smtClean="0"/>
                <a:t>                     : Minuto Geográfico</a:t>
              </a:r>
              <a:endParaRPr lang="pt-BR" sz="1350" dirty="0"/>
            </a:p>
            <a:p>
              <a:pPr algn="ctr">
                <a:spcBef>
                  <a:spcPct val="20000"/>
                </a:spcBef>
                <a:defRPr/>
              </a:pPr>
              <a:endParaRPr lang="pt-BR" sz="1350" dirty="0">
                <a:solidFill>
                  <a:schemeClr val="tx1">
                    <a:tint val="75000"/>
                  </a:schemeClr>
                </a:solidFill>
              </a:endParaRPr>
            </a:p>
          </p:txBody>
        </p:sp>
        <p:pic>
          <p:nvPicPr>
            <p:cNvPr id="9" name="Picture 2" descr="Google looks to be preparing a new YouTube streaming service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937" t="43133" r="34957" b="42978"/>
            <a:stretch/>
          </p:blipFill>
          <p:spPr bwMode="auto">
            <a:xfrm>
              <a:off x="3426245" y="5299920"/>
              <a:ext cx="864096" cy="22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80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284" y="794085"/>
            <a:ext cx="8927432" cy="606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569" y="818147"/>
            <a:ext cx="8710863" cy="603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6054" y="857250"/>
            <a:ext cx="8939892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0495" y="923925"/>
            <a:ext cx="9171011" cy="58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444444"/>
                </a:solidFill>
                <a:latin typeface="NewsGothicMt"/>
              </a:rPr>
              <a:t>(</a:t>
            </a:r>
            <a:r>
              <a:rPr lang="pt-BR" sz="2400" dirty="0" smtClean="0">
                <a:solidFill>
                  <a:srgbClr val="444444"/>
                </a:solidFill>
                <a:latin typeface="NewsGothicMt"/>
              </a:rPr>
              <a:t>UNIMONTES) A </a:t>
            </a:r>
            <a:r>
              <a:rPr lang="pt-BR" sz="2400" dirty="0">
                <a:solidFill>
                  <a:srgbClr val="444444"/>
                </a:solidFill>
                <a:latin typeface="NewsGothicMt"/>
              </a:rPr>
              <a:t>Federação das Indústrias de São Paulo comparou indicadores de transporte do Brasil com equivalentes de países que são referência para o mundo todo. A conclusão do estudo é que, em dez anos, a eficiência de nossa infraestrutura não avançou. O Brasil é grande, mas parece maior ainda para quem leva peças de São Paulo a Manaus. “Demora de 15 a 20 dias. O caminhão sai daqui carregado, vai até Rio Branco, de Rio Branco é transportado para a balsa e vai via fluvial até Manaus”, conta o empresário José </a:t>
            </a:r>
            <a:r>
              <a:rPr lang="pt-BR" sz="2400" dirty="0" err="1">
                <a:solidFill>
                  <a:srgbClr val="444444"/>
                </a:solidFill>
                <a:latin typeface="NewsGothicMt"/>
              </a:rPr>
              <a:t>Kovacs</a:t>
            </a:r>
            <a:r>
              <a:rPr lang="pt-BR" sz="2400" dirty="0">
                <a:solidFill>
                  <a:srgbClr val="444444"/>
                </a:solidFill>
                <a:latin typeface="NewsGothicMt"/>
              </a:rPr>
              <a:t>.</a:t>
            </a:r>
          </a:p>
          <a:p>
            <a:pPr algn="r"/>
            <a:r>
              <a:rPr lang="pt-BR" sz="2400" dirty="0">
                <a:solidFill>
                  <a:srgbClr val="444444"/>
                </a:solidFill>
                <a:latin typeface="NewsGothicMt"/>
              </a:rPr>
              <a:t>Jornal Nacional - 6/5/2013.</a:t>
            </a:r>
          </a:p>
          <a:p>
            <a:pPr algn="just"/>
            <a:r>
              <a:rPr lang="pt-BR" sz="2400" dirty="0">
                <a:solidFill>
                  <a:srgbClr val="444444"/>
                </a:solidFill>
                <a:latin typeface="NewsGothicMt"/>
              </a:rPr>
              <a:t>Assinale a alternativa que NÃO indica um dos fatores que contribuem para o problema abordado no texto</a:t>
            </a:r>
            <a:r>
              <a:rPr lang="pt-BR" sz="2400" dirty="0" smtClean="0">
                <a:solidFill>
                  <a:srgbClr val="444444"/>
                </a:solidFill>
                <a:latin typeface="NewsGothicMt"/>
              </a:rPr>
              <a:t>.</a:t>
            </a:r>
          </a:p>
          <a:p>
            <a:pPr algn="just"/>
            <a:endParaRPr lang="pt-BR" sz="2400" dirty="0">
              <a:solidFill>
                <a:srgbClr val="444444"/>
              </a:solidFill>
              <a:latin typeface="NewsGothicMt"/>
            </a:endParaRPr>
          </a:p>
          <a:p>
            <a:pPr algn="just"/>
            <a:r>
              <a:rPr lang="pt-BR" sz="3200" dirty="0">
                <a:solidFill>
                  <a:srgbClr val="444444"/>
                </a:solidFill>
                <a:latin typeface="NewsGothicMt"/>
              </a:rPr>
              <a:t>a) A reduzida exploração do potencial de navegação dos rios.</a:t>
            </a:r>
          </a:p>
          <a:p>
            <a:pPr algn="just"/>
            <a:r>
              <a:rPr lang="pt-BR" sz="3200" dirty="0">
                <a:solidFill>
                  <a:srgbClr val="444444"/>
                </a:solidFill>
                <a:latin typeface="NewsGothicMt"/>
              </a:rPr>
              <a:t>b) As condições precárias das rodovias que cortam o país.</a:t>
            </a:r>
          </a:p>
          <a:p>
            <a:pPr algn="just"/>
            <a:r>
              <a:rPr lang="pt-BR" sz="3200" dirty="0">
                <a:solidFill>
                  <a:srgbClr val="444444"/>
                </a:solidFill>
                <a:latin typeface="NewsGothicMt"/>
              </a:rPr>
              <a:t>c) A saturação da capacidade operacional de portos e aeroportos.</a:t>
            </a:r>
          </a:p>
          <a:p>
            <a:pPr algn="just"/>
            <a:r>
              <a:rPr lang="pt-BR" sz="3200" dirty="0">
                <a:solidFill>
                  <a:srgbClr val="444444"/>
                </a:solidFill>
                <a:latin typeface="NewsGothicMt"/>
              </a:rPr>
              <a:t>d) A prioridade dada ao modal ferroviário pela política de transporte nacional.</a:t>
            </a:r>
            <a:endParaRPr lang="pt-BR" sz="3200" b="0" i="0" dirty="0">
              <a:solidFill>
                <a:srgbClr val="444444"/>
              </a:solidFill>
              <a:effectLst/>
              <a:latin typeface="NewsGothicM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0" y="5594470"/>
            <a:ext cx="457200" cy="423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189" y="58847"/>
            <a:ext cx="2053244" cy="3983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75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8847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444444"/>
                </a:solidFill>
                <a:latin typeface="NewsGothicMt"/>
              </a:rPr>
              <a:t>(</a:t>
            </a:r>
            <a:r>
              <a:rPr lang="pt-BR" sz="2400" dirty="0" smtClean="0">
                <a:solidFill>
                  <a:srgbClr val="444444"/>
                </a:solidFill>
                <a:latin typeface="NewsGothicMt"/>
              </a:rPr>
              <a:t>Enem) De </a:t>
            </a:r>
            <a:r>
              <a:rPr lang="pt-BR" sz="2400" dirty="0">
                <a:solidFill>
                  <a:srgbClr val="444444"/>
                </a:solidFill>
                <a:latin typeface="NewsGothicMt"/>
              </a:rPr>
              <a:t>todas as transformações impostas pelo meio técnico-científico-informacional à logística de transportes, interessa-nos mais de perto a intermodalidade. E por uma razão muito simples: o potencial que tal “ferramenta logística” ostenta permite que haja, de fato, um sistema de transportes condizente com a escala geográfica do Brasil.</a:t>
            </a:r>
          </a:p>
          <a:p>
            <a:pPr algn="r"/>
            <a:r>
              <a:rPr lang="pt-BR" sz="2400" dirty="0">
                <a:solidFill>
                  <a:srgbClr val="444444"/>
                </a:solidFill>
                <a:latin typeface="NewsGothicMt"/>
              </a:rPr>
              <a:t>HUERTAS, D. M. O papel dos transportes na expansão recente da fronteira agrícola brasileira. Revista Transporte y </a:t>
            </a:r>
            <a:r>
              <a:rPr lang="pt-BR" sz="2400" dirty="0" err="1">
                <a:solidFill>
                  <a:srgbClr val="444444"/>
                </a:solidFill>
                <a:latin typeface="NewsGothicMt"/>
              </a:rPr>
              <a:t>Territorio</a:t>
            </a:r>
            <a:r>
              <a:rPr lang="pt-BR" sz="2400" dirty="0">
                <a:solidFill>
                  <a:srgbClr val="444444"/>
                </a:solidFill>
                <a:latin typeface="NewsGothicMt"/>
              </a:rPr>
              <a:t>, Universidade de Buenos Aires, n. 3, 2010 (adaptado).</a:t>
            </a:r>
          </a:p>
          <a:p>
            <a:pPr algn="just"/>
            <a:endParaRPr lang="pt-BR" sz="2400" dirty="0" smtClean="0">
              <a:solidFill>
                <a:srgbClr val="444444"/>
              </a:solidFill>
              <a:latin typeface="NewsGothicMt"/>
            </a:endParaRPr>
          </a:p>
          <a:p>
            <a:pPr algn="just"/>
            <a:r>
              <a:rPr lang="pt-BR" sz="2400" dirty="0" smtClean="0">
                <a:solidFill>
                  <a:srgbClr val="444444"/>
                </a:solidFill>
                <a:latin typeface="NewsGothicMt"/>
              </a:rPr>
              <a:t>A </a:t>
            </a:r>
            <a:r>
              <a:rPr lang="pt-BR" sz="2400" dirty="0">
                <a:solidFill>
                  <a:srgbClr val="444444"/>
                </a:solidFill>
                <a:latin typeface="NewsGothicMt"/>
              </a:rPr>
              <a:t>necessidade de modais de transporte interligados, no território brasileiro, justifica-se pela(s)</a:t>
            </a:r>
          </a:p>
          <a:p>
            <a:pPr algn="just"/>
            <a:endParaRPr lang="pt-BR" sz="2400" dirty="0" smtClean="0">
              <a:solidFill>
                <a:srgbClr val="444444"/>
              </a:solidFill>
              <a:latin typeface="NewsGothicMt"/>
            </a:endParaRPr>
          </a:p>
          <a:p>
            <a:pPr algn="just"/>
            <a:r>
              <a:rPr lang="pt-BR" sz="2800" dirty="0" smtClean="0">
                <a:solidFill>
                  <a:srgbClr val="444444"/>
                </a:solidFill>
                <a:latin typeface="NewsGothicMt"/>
              </a:rPr>
              <a:t>a</a:t>
            </a:r>
            <a:r>
              <a:rPr lang="pt-BR" sz="2800" dirty="0">
                <a:solidFill>
                  <a:srgbClr val="444444"/>
                </a:solidFill>
                <a:latin typeface="NewsGothicMt"/>
              </a:rPr>
              <a:t>) variações climáticas no território, associadas à interiorização da produção.</a:t>
            </a:r>
          </a:p>
          <a:p>
            <a:pPr algn="just"/>
            <a:r>
              <a:rPr lang="pt-BR" sz="2800" dirty="0">
                <a:solidFill>
                  <a:srgbClr val="444444"/>
                </a:solidFill>
                <a:latin typeface="NewsGothicMt"/>
              </a:rPr>
              <a:t>b) grandes distâncias e a busca da redução dos custos de transporte.</a:t>
            </a:r>
          </a:p>
          <a:p>
            <a:pPr algn="just"/>
            <a:r>
              <a:rPr lang="pt-BR" sz="2800" dirty="0">
                <a:solidFill>
                  <a:srgbClr val="444444"/>
                </a:solidFill>
                <a:latin typeface="NewsGothicMt"/>
              </a:rPr>
              <a:t>c) formação geológica do país, que impede o uso de um único modal.</a:t>
            </a:r>
          </a:p>
          <a:p>
            <a:pPr algn="just"/>
            <a:r>
              <a:rPr lang="pt-BR" sz="2800" dirty="0">
                <a:solidFill>
                  <a:srgbClr val="444444"/>
                </a:solidFill>
                <a:latin typeface="NewsGothicMt"/>
              </a:rPr>
              <a:t>d) proximidade entre a área de produção agrícola intensiva e os portos.</a:t>
            </a:r>
          </a:p>
          <a:p>
            <a:pPr algn="just"/>
            <a:r>
              <a:rPr lang="pt-BR" sz="2800" dirty="0">
                <a:solidFill>
                  <a:srgbClr val="444444"/>
                </a:solidFill>
                <a:latin typeface="NewsGothicMt"/>
              </a:rPr>
              <a:t>e) diminuição dos fluxos materiais em detrimento de fluxos imateriais.</a:t>
            </a:r>
            <a:endParaRPr lang="pt-BR" sz="2800" b="0" i="0" dirty="0">
              <a:solidFill>
                <a:srgbClr val="444444"/>
              </a:solidFill>
              <a:effectLst/>
              <a:latin typeface="NewsGothicM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0" y="5020887"/>
            <a:ext cx="457200" cy="423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189" y="58847"/>
            <a:ext cx="1122218" cy="473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9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84171"/>
              </p:ext>
            </p:extLst>
          </p:nvPr>
        </p:nvGraphicFramePr>
        <p:xfrm>
          <a:off x="5448301" y="0"/>
          <a:ext cx="6619876" cy="6781948"/>
        </p:xfrm>
        <a:graphic>
          <a:graphicData uri="http://schemas.openxmlformats.org/drawingml/2006/table">
            <a:tbl>
              <a:tblPr/>
              <a:tblGrid>
                <a:gridCol w="838199">
                  <a:extLst>
                    <a:ext uri="{9D8B030D-6E8A-4147-A177-3AD203B41FA5}">
                      <a16:colId xmlns:a16="http://schemas.microsoft.com/office/drawing/2014/main" xmlns="" val="232019733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xmlns="" val="292537817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xmlns="" val="2085526210"/>
                    </a:ext>
                  </a:extLst>
                </a:gridCol>
                <a:gridCol w="1905002">
                  <a:extLst>
                    <a:ext uri="{9D8B030D-6E8A-4147-A177-3AD203B41FA5}">
                      <a16:colId xmlns:a16="http://schemas.microsoft.com/office/drawing/2014/main" xmlns="" val="835608246"/>
                    </a:ext>
                  </a:extLst>
                </a:gridCol>
              </a:tblGrid>
              <a:tr h="281327">
                <a:tc>
                  <a:txBody>
                    <a:bodyPr/>
                    <a:lstStyle/>
                    <a:p>
                      <a:pPr algn="l" fontAlgn="ctr"/>
                      <a:endParaRPr lang="pt-BR" sz="1600" b="1" dirty="0">
                        <a:effectLst/>
                        <a:latin typeface="inherit"/>
                      </a:endParaRPr>
                    </a:p>
                  </a:txBody>
                  <a:tcPr marL="36261" marR="36261" marT="36261" marB="36261" anchor="ctr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>
                          <a:effectLst/>
                          <a:latin typeface="inherit"/>
                        </a:rPr>
                        <a:t>I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>
                          <a:effectLst/>
                          <a:latin typeface="inherit"/>
                        </a:rPr>
                        <a:t>II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>
                          <a:effectLst/>
                          <a:latin typeface="inherit"/>
                        </a:rPr>
                        <a:t>III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9140253"/>
                  </a:ext>
                </a:extLst>
              </a:tr>
              <a:tr h="1201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A</a:t>
                      </a:r>
                    </a:p>
                  </a:txBody>
                  <a:tcPr marL="36261" marR="36261" marT="36261" marB="36261" anchor="ctr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dirty="0">
                          <a:effectLst/>
                          <a:latin typeface="inherit"/>
                        </a:rPr>
                        <a:t>Portos de Belém e de São Luís: minério de ferro, papel e celulose.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do Rio de Janeiro e de Niterói: trigo e fertilizantes.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Paranaguá e de Itajaí: soja e carnes (congeladas).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3996728"/>
                  </a:ext>
                </a:extLst>
              </a:tr>
              <a:tr h="13854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dirty="0">
                          <a:effectLst/>
                          <a:latin typeface="inherit"/>
                        </a:rPr>
                        <a:t>B</a:t>
                      </a:r>
                    </a:p>
                  </a:txBody>
                  <a:tcPr marL="36261" marR="36261" marT="36261" marB="36261" anchor="ctr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São Luís e de Natal: pescados e carvão mineral.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Tubarão e de Vitória: minério de ferro, papel e celulose.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dirty="0">
                          <a:effectLst/>
                          <a:latin typeface="inherit"/>
                        </a:rPr>
                        <a:t>Portos de São Francisco do Sul e de Florianópolis: minério de ferro, papel e celulose.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5744690"/>
                  </a:ext>
                </a:extLst>
              </a:tr>
              <a:tr h="1201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C</a:t>
                      </a:r>
                    </a:p>
                  </a:txBody>
                  <a:tcPr marL="36261" marR="36261" marT="36261" marB="36261" anchor="ctr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Itaqui e de Pecém: minério de ferro, manganês e frutas.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Tubarão e de Vitória: minério de ferro, papel e celulose.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Paranaguá e de Itajaí: soja e carnes (congeladas).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136933"/>
                  </a:ext>
                </a:extLst>
              </a:tr>
              <a:tr h="13854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D</a:t>
                      </a:r>
                    </a:p>
                  </a:txBody>
                  <a:tcPr marL="36261" marR="36261" marT="36261" marB="36261" anchor="ctr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Belém e de São Luís: minério de ferro, papel e celulose.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do Rio de Janeiro e de Niterói: pescados e carvão mineral.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São Francisco do Sul e de Florianópolis: minério de ferro, papel e celulose.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3447784"/>
                  </a:ext>
                </a:extLst>
              </a:tr>
              <a:tr h="120145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E</a:t>
                      </a:r>
                    </a:p>
                  </a:txBody>
                  <a:tcPr marL="36261" marR="36261" marT="36261" marB="36261" anchor="ctr">
                    <a:lnL>
                      <a:noFill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Itaqui e de Pecém: minério de ferro, manganês e frutas.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>
                          <a:effectLst/>
                          <a:latin typeface="inherit"/>
                        </a:rPr>
                        <a:t>Portos de Tubarão e do Rio de Janeiro: soja e carnes (congeladas).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dirty="0">
                          <a:effectLst/>
                          <a:latin typeface="inherit"/>
                        </a:rPr>
                        <a:t>Portos de Paranaguá e de Itajaí: trigo e fertilizantes.</a:t>
                      </a:r>
                    </a:p>
                  </a:txBody>
                  <a:tcPr marL="36261" marR="36261" marT="36261" marB="36261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64626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538162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helvetica neue"/>
              </a:rPr>
              <a:t>(FUVEST) Observe o mapa da Malha Ferroviária do Brasil.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1200" dirty="0">
              <a:solidFill>
                <a:srgbClr val="404040"/>
              </a:solidFill>
              <a:latin typeface="helvetica neue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inherit"/>
              </a:rPr>
              <a:t>  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helvetica neue"/>
              </a:rPr>
              <a:t>Com respeito às áreas indicadas no mapa acima, assinale a alternativa que relaciona corretamente sistemas logísticos e produtos de exportação.</a:t>
            </a:r>
            <a:endParaRPr kumimoji="0" lang="pt-BR" altLang="pt-BR" sz="35500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inherit"/>
            </a:endParaRPr>
          </a:p>
        </p:txBody>
      </p:sp>
      <p:pic>
        <p:nvPicPr>
          <p:cNvPr id="3074" name="Picture 2" descr="https://rachacuca.com.br/media/vestibular/anexo/289-malha-ferroviaria-bras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38" y="954088"/>
            <a:ext cx="4037012" cy="41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8189" y="58847"/>
            <a:ext cx="1456286" cy="3983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5344564" y="3287337"/>
            <a:ext cx="457200" cy="423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3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524851"/>
            <a:ext cx="838611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AS TECNOLOGIAS E AS TÉCNICAS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TRANSFORMAM </a:t>
            </a:r>
            <a:r>
              <a:rPr lang="pt-B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 INTERLIGAM O </a:t>
            </a:r>
            <a:r>
              <a:rPr lang="pt-BR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ESPAÇO</a:t>
            </a:r>
            <a:r>
              <a:rPr lang="pt-B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.</a:t>
            </a:r>
          </a:p>
          <a:p>
            <a:endParaRPr lang="pt-BR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endParaRPr lang="pt-BR" sz="1900" dirty="0">
              <a:sym typeface="Wingdings" pitchFamily="2" charset="2"/>
            </a:endParaRPr>
          </a:p>
          <a:p>
            <a:r>
              <a:rPr lang="pt-B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QUANTO MAIOR A CONEXAO ENTRE DIFENTES PONTOS DO ESPAÇO, QUANTO MAIOR AS DISTÂNCIAS ALCANÇADAS, QUANTO MAIOR A VELOCIDADE E QUANTO MAIOR O VOLUME QUE PUDER SER TRANSPORTADO, MAIS INTENSA SERÁ A GLOBALIZAÇÃO.</a:t>
            </a:r>
          </a:p>
          <a:p>
            <a:pPr marL="342900" indent="-342900">
              <a:buFontTx/>
              <a:buChar char="-"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pt-BR" sz="2000" dirty="0">
              <a:sym typeface="Wingdings" pitchFamily="2" charset="2"/>
            </a:endParaRPr>
          </a:p>
          <a:p>
            <a:endParaRPr lang="pt-BR" dirty="0"/>
          </a:p>
          <a:p>
            <a:r>
              <a:rPr lang="pt-BR" dirty="0"/>
              <a:t>                                      </a:t>
            </a:r>
          </a:p>
          <a:p>
            <a:r>
              <a:rPr lang="pt-BR" dirty="0"/>
              <a:t>                                             </a:t>
            </a:r>
          </a:p>
        </p:txBody>
      </p:sp>
      <p:pic>
        <p:nvPicPr>
          <p:cNvPr id="57350" name="Picture 6" descr="http://sorisomail.com/img/13344217156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14" y="3828855"/>
            <a:ext cx="3910508" cy="29627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352" name="Picture 8" descr="http://4.bp.blogspot.com/-hlaY7cP9Onc/UXcA1YnAZrI/AAAAAAAAAEI/zGaBJbb5RX0/s1600/tunel_suecia-norue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8041" y="1013669"/>
            <a:ext cx="3844063" cy="5578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0" y="4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/>
              <a:t>TRANSPORTE E GLOBALIZAÇÃO</a:t>
            </a:r>
            <a:endParaRPr lang="pt-BR" sz="4400" b="1" u="sng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48" y="2977232"/>
            <a:ext cx="2364743" cy="384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Image result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6612" y="2610898"/>
            <a:ext cx="1971512" cy="12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817043"/>
            <a:ext cx="74881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OU SERÁ QUE ERA MAIS FÁCIL VIAJAR E TRANSPORTAR MERCADORIAS COM ESSES MEIOS DE TRANSPORTE?</a:t>
            </a:r>
          </a:p>
          <a:p>
            <a:pPr marL="342900" indent="-342900">
              <a:buFontTx/>
              <a:buChar char="-"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pt-BR" sz="2000" dirty="0">
              <a:sym typeface="Wingdings" pitchFamily="2" charset="2"/>
            </a:endParaRPr>
          </a:p>
          <a:p>
            <a:endParaRPr lang="pt-BR" dirty="0"/>
          </a:p>
          <a:p>
            <a:r>
              <a:rPr lang="pt-BR" dirty="0"/>
              <a:t>                                      </a:t>
            </a:r>
          </a:p>
          <a:p>
            <a:r>
              <a:rPr lang="pt-BR" dirty="0"/>
              <a:t>                                           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4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/>
              <a:t>TRANSPORTE E GLOBALIZAÇÃO</a:t>
            </a:r>
          </a:p>
        </p:txBody>
      </p:sp>
      <p:pic>
        <p:nvPicPr>
          <p:cNvPr id="4098" name="Picture 2" descr="trabalho-nas-doc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73" y="1769725"/>
            <a:ext cx="4451080" cy="333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826" y="1513934"/>
            <a:ext cx="3418433" cy="227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arroç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921" y="4293507"/>
            <a:ext cx="3225921" cy="2142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310" y="3805122"/>
            <a:ext cx="4122690" cy="2986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TRANSPORTES ANTIGO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358" y="5173544"/>
            <a:ext cx="2841110" cy="1623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lated imag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3632" y="1002272"/>
            <a:ext cx="3640660" cy="2498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                   </a:t>
            </a:r>
            <a:r>
              <a:rPr lang="pt-BR" sz="4400" b="1" u="sng" dirty="0" smtClean="0"/>
              <a:t>COMUNICAÇÃO </a:t>
            </a:r>
            <a:r>
              <a:rPr lang="pt-BR" sz="4400" b="1" u="sng" dirty="0"/>
              <a:t>E GLOBALIZAÇÃO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7468" y="960241"/>
            <a:ext cx="52145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AS TECNOLOGIAS E TÉCNICAS CONECTAM O ESPAÇO POR MEIO DAS COMUNICAÇÕES;</a:t>
            </a:r>
          </a:p>
          <a:p>
            <a:pPr marL="342900" indent="-342900">
              <a:buFontTx/>
              <a:buChar char="-"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342900" indent="-342900">
              <a:buFontTx/>
              <a:buChar char="-"/>
            </a:pP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QUANTO MAIS RÁPIDA, MAIS DISTANTE CHEGAR E MAIOR VOLUME DE DADOS FOR POSSÍVEL TRANSMITIR, MAIS INTENSA SERÁ A GLOBALIZAÇÃO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dirty="0"/>
              <a:t>                                             </a:t>
            </a:r>
          </a:p>
        </p:txBody>
      </p:sp>
      <p:pic>
        <p:nvPicPr>
          <p:cNvPr id="11266" name="Picture 2" descr="http://www.segurodecelular.net.br/wp-content/uploads/2012/05/seguro-de-celular-468x37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1349"/>
            <a:ext cx="3682313" cy="2545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8" name="Picture 4" descr="http://images.apple.com/macbook/overview/images/macbook_overview_og.jpg?201601110634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9393" y="620449"/>
            <a:ext cx="3789405" cy="3146854"/>
          </a:xfrm>
          <a:prstGeom prst="rect">
            <a:avLst/>
          </a:prstGeom>
          <a:noFill/>
        </p:spPr>
      </p:pic>
      <p:pic>
        <p:nvPicPr>
          <p:cNvPr id="11270" name="Picture 6" descr="http://i2.tudocdn.net/img/type28/width646/height284/id157597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907" y="3973046"/>
            <a:ext cx="6079891" cy="2672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1" y="4339208"/>
            <a:ext cx="571500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tena satelit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1" y="2222125"/>
            <a:ext cx="2298957" cy="20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MAIL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6056" y="3227510"/>
            <a:ext cx="851486" cy="9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acebook logo 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611" y="3135921"/>
            <a:ext cx="1604383" cy="12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WHATS logo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770" y="3006335"/>
            <a:ext cx="1218715" cy="7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8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GLOBALIZAÇÃO -  TRANSPORTE E COMUNICAÇÃO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77114" y="1104097"/>
            <a:ext cx="118377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 - Vamos dar uma olhada a seguir na influência dos transportes e da comunicação no desenvolvimento da Globalização.</a:t>
            </a:r>
          </a:p>
          <a:p>
            <a:pPr algn="ctr"/>
            <a:endParaRPr lang="pt-BR" sz="2400" dirty="0"/>
          </a:p>
        </p:txBody>
      </p:sp>
      <p:pic>
        <p:nvPicPr>
          <p:cNvPr id="1030" name="Picture 6" descr="Image result for carreta conta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242" y="5197970"/>
            <a:ext cx="2762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7113" y="2684165"/>
            <a:ext cx="118377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 - Como podemos dizer que o desenvolvimento dos meios de transporte e de comunicação impactam na Globalização?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7113" y="3894901"/>
            <a:ext cx="118377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 - Por que a Globalização não é uniforme ao redor do planeta?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7113" y="4736305"/>
            <a:ext cx="1183777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  - Como podemos esperar que ela se desenvolva no futuro?</a:t>
            </a:r>
          </a:p>
        </p:txBody>
      </p:sp>
      <p:pic>
        <p:nvPicPr>
          <p:cNvPr id="1028" name="Picture 4" descr="Image result for avião fundo br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329" y="5308257"/>
            <a:ext cx="27051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result for carave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5308257"/>
            <a:ext cx="1052764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vio de carg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011" y="5565004"/>
            <a:ext cx="2632646" cy="12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385" y="5308256"/>
            <a:ext cx="2181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4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232454" y="881818"/>
            <a:ext cx="99595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... 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NEM SEMPRE FOI ASSIM</a:t>
            </a:r>
          </a:p>
          <a:p>
            <a:pPr algn="ctr"/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 A TECNOLOGIA MUDA RAPIDAMENTE HOJE EM DIA... ELA É A ESTRELA E NÓS SOMOS APENAS USUÁRIOS...  </a:t>
            </a:r>
            <a:endParaRPr lang="pt-BR" sz="2400" dirty="0">
              <a:sym typeface="Wingdings" pitchFamily="2" charset="2"/>
            </a:endParaRPr>
          </a:p>
          <a:p>
            <a:endParaRPr lang="pt-BR" sz="2400" dirty="0">
              <a:sym typeface="Wingdings" pitchFamily="2" charset="2"/>
            </a:endParaRPr>
          </a:p>
          <a:p>
            <a:endParaRPr lang="pt-BR" sz="2400" dirty="0">
              <a:sym typeface="Wingdings" pitchFamily="2" charset="2"/>
            </a:endParaRPr>
          </a:p>
          <a:p>
            <a:endParaRPr lang="pt-BR" sz="2000" dirty="0"/>
          </a:p>
          <a:p>
            <a:r>
              <a:rPr lang="pt-BR" sz="2000" dirty="0"/>
              <a:t>                                      </a:t>
            </a:r>
          </a:p>
          <a:p>
            <a:r>
              <a:rPr lang="pt-BR" sz="2000" dirty="0"/>
              <a:t>                                          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13244" y="2490765"/>
            <a:ext cx="529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...OU TU JÁ SE IMAGINOU USANDO </a:t>
            </a:r>
            <a:r>
              <a:rPr lang="pt-BR" dirty="0" smtClean="0"/>
              <a:t>ALGUM DESSES??</a:t>
            </a:r>
            <a:endParaRPr lang="pt-BR" dirty="0"/>
          </a:p>
        </p:txBody>
      </p:sp>
      <p:pic>
        <p:nvPicPr>
          <p:cNvPr id="10242" name="Picture 2" descr="http://fashionlab.3ds.com/wp-content/uploads/2013/06/walkm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54" y="3081677"/>
            <a:ext cx="3512880" cy="351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http://e.cdn-hardware.com.br/static/20111129/infowa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7494" y="3254671"/>
            <a:ext cx="3574506" cy="3603329"/>
          </a:xfrm>
          <a:prstGeom prst="rect">
            <a:avLst/>
          </a:prstGeom>
          <a:noFill/>
        </p:spPr>
      </p:pic>
      <p:pic>
        <p:nvPicPr>
          <p:cNvPr id="10246" name="Picture 6" descr="https://upload.wikimedia.org/wikipedia/commons/a/aa/Floppy_disk_2009_G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656" y="4617447"/>
            <a:ext cx="4426688" cy="21501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8" name="Picture 8" descr="http://ultimosresultadosloterias.com.br/wp-content/uploads/2014/08/Celular-Motorola-199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9726" y="2259313"/>
            <a:ext cx="2588609" cy="192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0" y="4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 smtClean="0"/>
              <a:t>COMUNICAÇÃO E GLOBALIZAÇÃO</a:t>
            </a:r>
            <a:endParaRPr lang="pt-BR" sz="4400" b="1" u="sng" dirty="0"/>
          </a:p>
        </p:txBody>
      </p:sp>
      <p:pic>
        <p:nvPicPr>
          <p:cNvPr id="10" name="Picture 2" descr="Image result for TELEFONE ANTI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2198" y="2905487"/>
            <a:ext cx="2080321" cy="1560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orrei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72" y="133815"/>
            <a:ext cx="1667619" cy="2226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317474" y="864645"/>
            <a:ext cx="5414968" cy="584775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 só a configuração dessa máquina!!</a:t>
            </a:r>
          </a:p>
          <a:p>
            <a:pPr algn="ctr"/>
            <a:endParaRPr lang="pt-B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pt-BR" sz="2200" dirty="0"/>
              <a:t>-Processador Pentium 133 MHz</a:t>
            </a:r>
          </a:p>
          <a:p>
            <a:r>
              <a:rPr lang="pt-BR" sz="2200" dirty="0"/>
              <a:t>-16 MB de RAM</a:t>
            </a:r>
          </a:p>
          <a:p>
            <a:r>
              <a:rPr lang="pt-BR" sz="2200" dirty="0"/>
              <a:t>-Disco Rígido de 1,2 </a:t>
            </a:r>
            <a:r>
              <a:rPr lang="pt-BR" sz="2200" dirty="0" err="1"/>
              <a:t>GiB</a:t>
            </a:r>
            <a:endParaRPr lang="pt-BR" sz="2200" dirty="0"/>
          </a:p>
          <a:p>
            <a:r>
              <a:rPr lang="pt-BR" sz="2200" dirty="0"/>
              <a:t>-Monitor de 15’’ Multimídia</a:t>
            </a:r>
          </a:p>
          <a:p>
            <a:r>
              <a:rPr lang="pt-BR" sz="2200" dirty="0"/>
              <a:t>-Drive de Disquete</a:t>
            </a:r>
          </a:p>
          <a:p>
            <a:r>
              <a:rPr lang="pt-BR" sz="2200" dirty="0"/>
              <a:t>-CD-ROM 8x</a:t>
            </a:r>
          </a:p>
          <a:p>
            <a:r>
              <a:rPr lang="pt-BR" sz="2200" dirty="0"/>
              <a:t>-Placa de Captura de TV, capaz de exibir 16 canais </a:t>
            </a:r>
            <a:r>
              <a:rPr lang="pt-BR" sz="2200" dirty="0" smtClean="0"/>
              <a:t>simultaneamente</a:t>
            </a:r>
            <a:endParaRPr lang="pt-BR" sz="2200" dirty="0"/>
          </a:p>
          <a:p>
            <a:r>
              <a:rPr lang="pt-BR" sz="2200" dirty="0"/>
              <a:t>-Alarme</a:t>
            </a:r>
          </a:p>
          <a:p>
            <a:r>
              <a:rPr lang="pt-BR" sz="2200" dirty="0"/>
              <a:t>-Despertador</a:t>
            </a:r>
          </a:p>
          <a:p>
            <a:r>
              <a:rPr lang="pt-BR" sz="2200" dirty="0"/>
              <a:t>-Fax-Modem 28.8 </a:t>
            </a:r>
            <a:r>
              <a:rPr lang="pt-BR" sz="2200" dirty="0" err="1"/>
              <a:t>Kbps</a:t>
            </a:r>
            <a:endParaRPr lang="pt-BR" sz="2200" dirty="0"/>
          </a:p>
          <a:p>
            <a:r>
              <a:rPr lang="pt-BR" sz="2200" dirty="0"/>
              <a:t>-Rádio FM</a:t>
            </a:r>
          </a:p>
          <a:p>
            <a:r>
              <a:rPr lang="pt-BR" sz="2200" dirty="0"/>
              <a:t>-</a:t>
            </a:r>
            <a:r>
              <a:rPr lang="pt-BR" sz="2200" dirty="0" err="1"/>
              <a:t>Videochamada</a:t>
            </a:r>
            <a:endParaRPr lang="pt-BR" sz="2200" dirty="0"/>
          </a:p>
          <a:p>
            <a:r>
              <a:rPr lang="pt-BR" sz="2200" dirty="0"/>
              <a:t>-Sistema Operacional Windows 95</a:t>
            </a:r>
          </a:p>
          <a:p>
            <a:r>
              <a:rPr lang="pt-BR" sz="2200" dirty="0"/>
              <a:t>-Diversos softwares em CD-ROM  </a:t>
            </a:r>
            <a:r>
              <a:rPr lang="pt-BR" dirty="0" smtClean="0"/>
              <a:t>                                             </a:t>
            </a:r>
            <a:endParaRPr lang="pt-BR" dirty="0"/>
          </a:p>
        </p:txBody>
      </p:sp>
      <p:pic>
        <p:nvPicPr>
          <p:cNvPr id="10244" name="Picture 4" descr="http://e.cdn-hardware.com.br/static/20111129/infowa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548" y="0"/>
            <a:ext cx="2505075" cy="2333626"/>
          </a:xfrm>
          <a:prstGeom prst="rect">
            <a:avLst/>
          </a:prstGeom>
          <a:noFill/>
        </p:spPr>
      </p:pic>
      <p:pic>
        <p:nvPicPr>
          <p:cNvPr id="56322" name="Picture 2" descr="http://i.mensagenscomamor.com/content/images/img/s/santa_mae_deus_mem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8486" y="5248793"/>
            <a:ext cx="1500100" cy="147376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0" y="4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/>
              <a:t>COMUNICAÇÃO E GLOBALIZAÇÃO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020767" y="864645"/>
            <a:ext cx="30492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ESSE ERA O COMPUTADOR TOP DE LINHA NOS ANOS 90... COMPARE COM O CELULAR DE HOJE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5903" y="2333626"/>
            <a:ext cx="6145427" cy="438893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otão de ação: Avançar ou Próximo 5">
            <a:hlinkClick r:id="rId4" highlightClick="1"/>
          </p:cNvPr>
          <p:cNvSpPr/>
          <p:nvPr/>
        </p:nvSpPr>
        <p:spPr>
          <a:xfrm>
            <a:off x="2693773" y="4646140"/>
            <a:ext cx="889686" cy="8747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7091" y="2844284"/>
            <a:ext cx="6063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DÁ UM CLIQUE NO BOTÃO VER A PROPAGANDA DE UM COMPUTADOR TOP DE LINHA DOS ANOS 90 (não se assuste com a potência da máquina).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4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/>
              <a:t>COMUNICAÇÃO E GLOBALIZAÇÃO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757347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 RÁPIDO NO LINK PARA VER O CABOS DE INTERNET NO PLANETA!</a:t>
            </a:r>
            <a:endParaRPr lang="pt-BR" sz="3200" dirty="0">
              <a:sym typeface="Wingdings" pitchFamily="2" charset="2"/>
            </a:endParaRPr>
          </a:p>
          <a:p>
            <a:endParaRPr lang="pt-BR" sz="3200" dirty="0">
              <a:sym typeface="Wingdings" pitchFamily="2" charset="2"/>
            </a:endParaRPr>
          </a:p>
          <a:p>
            <a:endParaRPr lang="pt-BR" sz="3200" dirty="0" smtClean="0">
              <a:sym typeface="Wingdings" pitchFamily="2" charset="2"/>
            </a:endParaRPr>
          </a:p>
          <a:p>
            <a:pPr algn="ctr"/>
            <a:r>
              <a:rPr lang="pt-BR" sz="3200" dirty="0">
                <a:sym typeface="Wingdings" pitchFamily="2" charset="2"/>
                <a:hlinkClick r:id="rId2"/>
              </a:rPr>
              <a:t>http://www.submarinecablemap.com</a:t>
            </a:r>
            <a:r>
              <a:rPr lang="pt-BR" sz="3200" dirty="0" smtClean="0">
                <a:sym typeface="Wingdings" pitchFamily="2" charset="2"/>
                <a:hlinkClick r:id="rId2"/>
              </a:rPr>
              <a:t>/</a:t>
            </a:r>
            <a:endParaRPr lang="pt-BR" sz="3200" dirty="0" smtClean="0">
              <a:sym typeface="Wingdings" pitchFamily="2" charset="2"/>
            </a:endParaRPr>
          </a:p>
          <a:p>
            <a:endParaRPr lang="pt-BR" sz="3200" dirty="0">
              <a:sym typeface="Wingdings" pitchFamily="2" charset="2"/>
            </a:endParaRPr>
          </a:p>
          <a:p>
            <a:endParaRPr lang="pt-BR" sz="2800" dirty="0"/>
          </a:p>
          <a:p>
            <a:r>
              <a:rPr lang="pt-BR" sz="2800" dirty="0"/>
              <a:t>                                      </a:t>
            </a:r>
          </a:p>
          <a:p>
            <a:r>
              <a:rPr lang="pt-BR" sz="2800" dirty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635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4760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u="sng" dirty="0"/>
              <a:t>COMUNICAÇÃO E GLOBALIZAÇÃO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1581659"/>
            <a:ext cx="5939482" cy="424297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otão de ação: Avançar ou Próximo 5">
            <a:hlinkClick r:id="rId2" highlightClick="1"/>
          </p:cNvPr>
          <p:cNvSpPr/>
          <p:nvPr/>
        </p:nvSpPr>
        <p:spPr>
          <a:xfrm>
            <a:off x="2693773" y="4646140"/>
            <a:ext cx="889686" cy="8747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7091" y="2844284"/>
            <a:ext cx="606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DÁ UM CLIQUE NO BOTÃO VER UM VÍDEO SOBRE COMO A INTERNET CHEGA EM SUA CASA (Manual do Mundo)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52518" y="1581659"/>
            <a:ext cx="5939482" cy="424297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Botão de ação: Avançar ou Próximo 11">
            <a:hlinkClick r:id="rId3" highlightClick="1"/>
          </p:cNvPr>
          <p:cNvSpPr/>
          <p:nvPr/>
        </p:nvSpPr>
        <p:spPr>
          <a:xfrm>
            <a:off x="8756822" y="4646140"/>
            <a:ext cx="889686" cy="8747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170140" y="2844284"/>
            <a:ext cx="6063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DÁ UM CLIQUE NO BOTÃO VER UM VÍDEO SOBRE A CONEXÃO 5G (</a:t>
            </a:r>
            <a:r>
              <a:rPr lang="pt-BR" sz="2400" dirty="0" err="1" smtClean="0">
                <a:solidFill>
                  <a:schemeClr val="bg1"/>
                </a:solidFill>
              </a:rPr>
              <a:t>Nerdologia</a:t>
            </a:r>
            <a:r>
              <a:rPr lang="pt-BR" sz="2400" dirty="0" smtClean="0">
                <a:solidFill>
                  <a:schemeClr val="bg1"/>
                </a:solidFill>
              </a:rPr>
              <a:t>)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8847"/>
            <a:ext cx="12192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ENEM - “A </a:t>
            </a:r>
            <a:r>
              <a:rPr lang="pt-BR" sz="2800" dirty="0"/>
              <a:t>tecnologia não é apenas um canal para se comunicar, cuja comunicação traz </a:t>
            </a:r>
            <a:r>
              <a:rPr lang="pt-BR" sz="2800" dirty="0" smtClean="0"/>
              <a:t>o significado de ação recíproca que ocorre entre emissor e receptor da mensagem, mas sim faz parte do ato comunicativo, estando integrada a ele. É uma nova maneira de aprender e agir, é construir novos alicerces na forma de comunicar e conhecer. Com isso, a lógica da atual sociedade consolida-se para a lógica das redes”.</a:t>
            </a:r>
          </a:p>
          <a:p>
            <a:r>
              <a:rPr lang="pt-BR" sz="2800" dirty="0" smtClean="0"/>
              <a:t>FORESTI, A. A era digital: apropriação tecnológica e inclusão digital. </a:t>
            </a:r>
            <a:r>
              <a:rPr lang="pt-BR" sz="2800" i="1" dirty="0" smtClean="0"/>
              <a:t>Oficina da Net, </a:t>
            </a:r>
            <a:r>
              <a:rPr lang="pt-BR" sz="2800" dirty="0" smtClean="0"/>
              <a:t>ago. 2013. Disponível em: &lt;</a:t>
            </a:r>
            <a:r>
              <a:rPr lang="pt-BR" sz="2800" dirty="0" smtClean="0">
                <a:hlinkClick r:id="rId2"/>
              </a:rPr>
              <a:t>http://www.oficinadanet.com.br</a:t>
            </a:r>
            <a:r>
              <a:rPr lang="pt-BR" sz="2800" dirty="0" smtClean="0"/>
              <a:t>&gt;</a:t>
            </a:r>
          </a:p>
          <a:p>
            <a:endParaRPr lang="pt-BR" sz="2000" dirty="0" smtClean="0"/>
          </a:p>
          <a:p>
            <a:r>
              <a:rPr lang="pt-BR" sz="2800" dirty="0" smtClean="0"/>
              <a:t>A integração da tecnologia com a construção das sociedades e do espaço geográfico, no momento atual da história, assinala o conceito de:</a:t>
            </a:r>
          </a:p>
          <a:p>
            <a:r>
              <a:rPr lang="pt-BR" sz="2800" dirty="0" smtClean="0"/>
              <a:t>a) espaço digital</a:t>
            </a:r>
          </a:p>
          <a:p>
            <a:r>
              <a:rPr lang="pt-BR" sz="2800" dirty="0" smtClean="0"/>
              <a:t>b) espacialidade em rede</a:t>
            </a:r>
          </a:p>
          <a:p>
            <a:r>
              <a:rPr lang="pt-BR" sz="2800" dirty="0" smtClean="0"/>
              <a:t>c) territórios virtuais</a:t>
            </a:r>
          </a:p>
          <a:p>
            <a:r>
              <a:rPr lang="pt-BR" sz="2800" dirty="0" smtClean="0"/>
              <a:t>d) meio técnico-científico informacional</a:t>
            </a:r>
          </a:p>
          <a:p>
            <a:r>
              <a:rPr lang="pt-BR" sz="2800" dirty="0" smtClean="0"/>
              <a:t>e) espaço físico-virtual</a:t>
            </a:r>
          </a:p>
          <a:p>
            <a:pPr algn="just"/>
            <a:endParaRPr lang="pt-BR" sz="4000" b="0" i="0" dirty="0">
              <a:solidFill>
                <a:srgbClr val="444444"/>
              </a:solidFill>
              <a:effectLst/>
              <a:latin typeface="NewsGothicM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0" y="5951913"/>
            <a:ext cx="457200" cy="423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6501" y="58847"/>
            <a:ext cx="1122218" cy="473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4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8847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pPr algn="just"/>
            <a:endParaRPr lang="pt-BR" sz="4000" b="0" i="0" dirty="0">
              <a:solidFill>
                <a:srgbClr val="444444"/>
              </a:solidFill>
              <a:effectLst/>
              <a:latin typeface="NewsGothicMt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89553"/>
            <a:ext cx="12192000" cy="62940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(UNICAMP) Sobre a Revolução Informacional e suas implicações para a reorganização do mundo contemporâneo, podemos afirmar que: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a)</a:t>
            </a: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 Alguns Estados e um conjunto diminuto de grandes empresas controlam o essencial da revolução tecnológica em curso, atualizando o desenvolvimento geograficamente desigual.  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b) Dado o alcance planetário do sistema técnico informacional, a população tem amplo acesso a uma informação verdadeira que unifica os lugares, tornando o mundo uma democrática aldeia global.  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c) Há um acentuado enfraquecimento das funções de gestão das metrópoles, processo determinado pela descentralização da produção, apoiada no uso intensivo das tecnologias da informação e comunicação.   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d) Os mais diversos fluxos de informações perpassam as fronteiras nacionais, anulando o papel do Estado-Nação como ente regulador e definidor de estratégias no jogo político mundial.   </a:t>
            </a:r>
            <a:endParaRPr kumimoji="0" lang="pt-BR" altLang="pt-B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6500" y="214492"/>
            <a:ext cx="1695797" cy="4731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24935" y="1354974"/>
            <a:ext cx="457200" cy="423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7295"/>
            <a:ext cx="12192000" cy="1102519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 L O B A L I Z A Ç Ã O</a:t>
            </a:r>
            <a:endParaRPr lang="pt-BR" sz="7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06668" y="1515757"/>
            <a:ext cx="115853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444444"/>
                </a:solidFill>
                <a:latin typeface="NewsGothicMt"/>
              </a:rPr>
              <a:t>DIVIDIDOS EM 5 GRUPOS, PROCUREM ALGUMA MÍDIA ATUAL (VÍDEO, TEXTO, PODCAST, ETC.) QUE ENVOLVA OS TEMAS TRANSPORTE OU COMUNICAÇÃO E TENHA RELAÇÃO COM A GLOBALIZAÇÃO.</a:t>
            </a:r>
          </a:p>
          <a:p>
            <a:pPr marL="457200" indent="-457200">
              <a:buFontTx/>
              <a:buChar char="-"/>
            </a:pPr>
            <a:endParaRPr lang="pt-BR" sz="2800" b="0" i="0" dirty="0">
              <a:solidFill>
                <a:srgbClr val="444444"/>
              </a:solidFill>
              <a:effectLst/>
              <a:latin typeface="NewsGothicMt"/>
            </a:endParaRPr>
          </a:p>
          <a:p>
            <a:r>
              <a:rPr lang="pt-BR" sz="2800" dirty="0" smtClean="0">
                <a:solidFill>
                  <a:srgbClr val="444444"/>
                </a:solidFill>
                <a:latin typeface="NewsGothicMt"/>
              </a:rPr>
              <a:t>OS GRUPOS RECEBERÃO ATÉ 0,5 PONTO PELA RELAÇÃO ESTABELECIDA ENTRE A MÍDIA E O TEMA GLOBALIZAÇÃO.</a:t>
            </a:r>
          </a:p>
          <a:p>
            <a:endParaRPr lang="pt-BR" sz="2800" b="0" i="0" dirty="0">
              <a:solidFill>
                <a:srgbClr val="444444"/>
              </a:solidFill>
              <a:effectLst/>
              <a:latin typeface="NewsGothicMt"/>
            </a:endParaRPr>
          </a:p>
          <a:p>
            <a:r>
              <a:rPr lang="pt-BR" sz="2800" dirty="0" smtClean="0">
                <a:solidFill>
                  <a:srgbClr val="444444"/>
                </a:solidFill>
                <a:latin typeface="NewsGothicMt"/>
              </a:rPr>
              <a:t>A MELHOR RELAÇÃO (MAIS COMPLETA) RECEBERÁ 0,6 PONTO.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0" y="5609103"/>
            <a:ext cx="12192000" cy="11025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icMt"/>
              </a:rPr>
              <a:t>M – A – R – A – V – I – L – H – A</a:t>
            </a:r>
            <a:endParaRPr lang="pt-BR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icMt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96715" y="1617785"/>
            <a:ext cx="439616" cy="35169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96715" y="3722079"/>
            <a:ext cx="439616" cy="35169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96715" y="5013360"/>
            <a:ext cx="439616" cy="351692"/>
          </a:xfrm>
          <a:prstGeom prst="right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40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PANDEMIA E GLOBALIZAÇÃO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0" y="92263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ym typeface="Wingdings" panose="05000000000000000000" pitchFamily="2" charset="2"/>
              </a:rPr>
              <a:t> </a:t>
            </a:r>
            <a:r>
              <a:rPr lang="pt-BR" sz="2400" dirty="0" smtClean="0"/>
              <a:t>O que podemos tirar de conclusões quando relacionamos a pandemia do novo </a:t>
            </a:r>
            <a:r>
              <a:rPr lang="pt-BR" sz="2400" dirty="0" err="1" smtClean="0"/>
              <a:t>Coronavírus</a:t>
            </a:r>
            <a:r>
              <a:rPr lang="pt-BR" sz="2400" dirty="0" smtClean="0"/>
              <a:t> com a evolução da globalização?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t-BR" sz="2400" dirty="0" smtClean="0"/>
              <a:t>Com certeza muitas coisas vêm à tona, então vamos relacioná-las com a disciplina =)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pt-BR" sz="2400" dirty="0" smtClean="0"/>
              <a:t>MEIOS DE TRANSPORTE: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036541" y="2907796"/>
            <a:ext cx="31798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INTERFERIRAM NA PROPAGAÇÃO DO VÍRUS?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657070" y="3425907"/>
            <a:ext cx="31798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POR QUE ESSA INTERFERÊNCIA OCORREU?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56736" y="4007548"/>
            <a:ext cx="31798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ESSA INTERFERÊNCIA TEVE UMA IMPORTÂNCIA GRANDE?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77265" y="4291256"/>
            <a:ext cx="31798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PROPAGAÇÃO DO VÍRUS SERIA DIFERENTE 100 ANOS ATRÁS?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98606" y="5448652"/>
            <a:ext cx="427131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POR QUE LOCAIS DIFERENTES DO MUNDO FORAM AFETADOS EM MOMENTOS DISTINTOS E COM INTENSIDADES DIFERENTE?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41741" y="5646877"/>
            <a:ext cx="31798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QUE PODEMOS ESPERAR PARA UMA PRÓXIMA POSSÍVEL PANDEMIA?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49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581659"/>
            <a:ext cx="5939482" cy="424297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Botão de ação: Avançar ou Próximo 5">
            <a:hlinkClick r:id="rId2" highlightClick="1"/>
          </p:cNvPr>
          <p:cNvSpPr/>
          <p:nvPr/>
        </p:nvSpPr>
        <p:spPr>
          <a:xfrm>
            <a:off x="2693773" y="4646140"/>
            <a:ext cx="889686" cy="8747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07091" y="2844284"/>
            <a:ext cx="606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DÁ UM CLIQUE NO BOTÃO VER UM VÍDEO SOBRE A PROPAGAÇÃO MUNDIAL DO NOVO CORONAVÍRUS.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252518" y="1581659"/>
            <a:ext cx="5939482" cy="424297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Botão de ação: Avançar ou Próximo 11">
            <a:hlinkClick r:id="rId3" highlightClick="1"/>
          </p:cNvPr>
          <p:cNvSpPr/>
          <p:nvPr/>
        </p:nvSpPr>
        <p:spPr>
          <a:xfrm>
            <a:off x="8756822" y="4646140"/>
            <a:ext cx="889686" cy="8747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6170140" y="2844284"/>
            <a:ext cx="606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DÁ UM CLIQUE NO BOTÃO VER UM VÍDEO SOBRE A PROPAGAÇÃO MUNDIAL DA PESTE NO SEC. XIV.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PANDEMIA E GLOBALIZAÇÃO</a:t>
            </a:r>
            <a:endParaRPr lang="pt-BR" sz="4000" b="1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0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4374292" y="864294"/>
            <a:ext cx="76117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As caravelas foram as percursoras das grandes navegações. Levavam cerca de 20 tripulantes.</a:t>
            </a:r>
            <a:endParaRPr lang="pt-BR" dirty="0"/>
          </a:p>
        </p:txBody>
      </p:sp>
      <p:pic>
        <p:nvPicPr>
          <p:cNvPr id="4098" name="Picture 2" descr="Image result for caravel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64" y="864294"/>
            <a:ext cx="3931187" cy="56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armony of the Se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104" y="2642876"/>
            <a:ext cx="6548137" cy="40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374291" y="1650561"/>
            <a:ext cx="761176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Mas... Do sec. XV até os dias de hoje as embarcações aumentaram e, atualmente, o maior navios de passageiros em atividade é o </a:t>
            </a:r>
            <a:r>
              <a:rPr lang="pt-BR" i="1" dirty="0" err="1" smtClean="0"/>
              <a:t>Harmony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</a:t>
            </a:r>
            <a:r>
              <a:rPr lang="pt-BR" i="1" dirty="0" err="1" smtClean="0"/>
              <a:t>the</a:t>
            </a:r>
            <a:r>
              <a:rPr lang="pt-BR" i="1" dirty="0" smtClean="0"/>
              <a:t> </a:t>
            </a:r>
            <a:r>
              <a:rPr lang="pt-BR" i="1" dirty="0" err="1" smtClean="0"/>
              <a:t>Seas</a:t>
            </a:r>
            <a:r>
              <a:rPr lang="pt-BR" i="1" dirty="0" smtClean="0"/>
              <a:t> </a:t>
            </a:r>
            <a:r>
              <a:rPr lang="pt-BR" dirty="0" smtClean="0"/>
              <a:t>com capacidade máxima de mais de 6000 passageiros.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5044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9300519" y="1268634"/>
            <a:ext cx="282557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“jangada” aí do lado é o maior navio cargueiro da atualidade.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 - Pode transportar mais de 20.000 containers!</a:t>
            </a:r>
          </a:p>
          <a:p>
            <a:pPr algn="ctr"/>
            <a:endParaRPr lang="pt-BR" dirty="0"/>
          </a:p>
        </p:txBody>
      </p:sp>
      <p:pic>
        <p:nvPicPr>
          <p:cNvPr id="1030" name="Picture 6" descr="Image result for carreta conta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242" y="5042587"/>
            <a:ext cx="27622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300519" y="3422829"/>
            <a:ext cx="28255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Uma carreta pode transportar quantos?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1 ou 2...</a:t>
            </a:r>
          </a:p>
          <a:p>
            <a:pPr algn="ctr"/>
            <a:endParaRPr lang="pt-BR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10" y="856796"/>
            <a:ext cx="8848382" cy="589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8879414" y="838186"/>
            <a:ext cx="324007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No Brasil o transporte ferroviário corresponde a aproximadamente 20% do transporte de cargas e 0,5% do transporte de passageiros.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879414" y="2451098"/>
            <a:ext cx="324007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Um vagão de trem (depende do modelo) pode transportar 70 toneladas! 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Uma composição de trem pode chegar a ter mais de 100 vagões!</a:t>
            </a:r>
          </a:p>
          <a:p>
            <a:pPr algn="ctr"/>
            <a:endParaRPr lang="pt-BR" dirty="0"/>
          </a:p>
          <a:p>
            <a:pPr algn="ctr"/>
            <a:r>
              <a:rPr lang="pt-BR" dirty="0" smtClean="0"/>
              <a:t>Uma carreta carrega cerca de 45 toneladas.</a:t>
            </a:r>
          </a:p>
        </p:txBody>
      </p:sp>
      <p:pic>
        <p:nvPicPr>
          <p:cNvPr id="1026" name="Picture 2" descr="https://lh5.googleusercontent.com/proxy/a9_hfUQwlrut-_zrRj0Y7EWQ6AMKU55G1dySh-DMpqkZ9x4J5T9toKYUCxpXeGuQdUw4aufNKv2iny1BbeEs4UbtuKrjz6MFRyrYxm9wvA0U9FtvUjjfCzOhmsq06e-mZcYYSfBJAgL-20pQOpSvjAkytPXQ=s0-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3" y="3902941"/>
            <a:ext cx="5862332" cy="277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undodababsi.files.wordpress.com/2011/11/indi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33" y="724358"/>
            <a:ext cx="37242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Image result for trem de carga mineri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674" y="724358"/>
            <a:ext cx="4661567" cy="309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959365" y="6157667"/>
            <a:ext cx="17846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Trens chineses de alta velocidade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397457" y="3848240"/>
            <a:ext cx="23307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Trens de transporte de carga</a:t>
            </a:r>
            <a:endParaRPr lang="pt-BR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7032" y="3244122"/>
            <a:ext cx="37242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 smtClean="0"/>
              <a:t>Aaah</a:t>
            </a:r>
            <a:r>
              <a:rPr lang="pt-BR" sz="1400" dirty="0" smtClean="0"/>
              <a:t>... O conforto do transporte ferroviário.</a:t>
            </a:r>
            <a:endParaRPr lang="pt-BR" sz="1400" dirty="0"/>
          </a:p>
        </p:txBody>
      </p:sp>
      <p:pic>
        <p:nvPicPr>
          <p:cNvPr id="1032" name="Picture 8" descr="Image result for carreta fundo branc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1864" y="5036420"/>
            <a:ext cx="2078398" cy="182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yeeyi.com/news/data/article/2016_10_07/7/pic_1475823657_10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1267058"/>
            <a:ext cx="8376203" cy="489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699154" y="1268634"/>
            <a:ext cx="342694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camarada aí do lado é o maior avião de passageiros do planeta em operação.</a:t>
            </a:r>
          </a:p>
          <a:p>
            <a:pPr algn="ctr"/>
            <a:endParaRPr lang="pt-BR" dirty="0"/>
          </a:p>
          <a:p>
            <a:pPr marL="285750" indent="-285750" algn="ctr">
              <a:buFontTx/>
              <a:buChar char="-"/>
            </a:pPr>
            <a:r>
              <a:rPr lang="pt-BR" dirty="0" smtClean="0"/>
              <a:t>Pode levar até 853 passageiros!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  <a:p>
            <a:pPr marL="285750" indent="-285750" algn="ctr">
              <a:buFontTx/>
              <a:buChar char="-"/>
            </a:pPr>
            <a:r>
              <a:rPr lang="pt-BR" dirty="0" smtClean="0"/>
              <a:t>Aproximadamente 100.000 quilos de carga!</a:t>
            </a:r>
          </a:p>
          <a:p>
            <a:pPr marL="285750" indent="-285750" algn="ctr">
              <a:buFontTx/>
              <a:buChar char="-"/>
            </a:pPr>
            <a:endParaRPr lang="pt-BR" dirty="0"/>
          </a:p>
          <a:p>
            <a:pPr marL="285750" indent="-285750" algn="ctr">
              <a:buFontTx/>
              <a:buChar char="-"/>
            </a:pPr>
            <a:endParaRPr lang="pt-BR" dirty="0" smtClean="0"/>
          </a:p>
          <a:p>
            <a:pPr algn="ctr"/>
            <a:r>
              <a:rPr lang="pt-BR" dirty="0"/>
              <a:t> </a:t>
            </a:r>
            <a:r>
              <a:rPr lang="pt-BR" dirty="0" smtClean="0"/>
              <a:t>- para comparar uma carreta leva 40.000 quilos</a:t>
            </a:r>
            <a:endParaRPr lang="pt-BR" dirty="0"/>
          </a:p>
        </p:txBody>
      </p:sp>
      <p:pic>
        <p:nvPicPr>
          <p:cNvPr id="3076" name="Picture 4" descr="http://jrpinturascanabrava.com.br/images/DSCN9622_ed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4890" y="4818319"/>
            <a:ext cx="3395468" cy="203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5574" y="6260756"/>
            <a:ext cx="837620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Airbus A-380 – Avião de passageiros com maior capacidade em </a:t>
            </a:r>
            <a:r>
              <a:rPr lang="pt-BR" sz="1400" dirty="0"/>
              <a:t>o</a:t>
            </a:r>
            <a:r>
              <a:rPr lang="pt-BR" sz="1400" dirty="0" smtClean="0"/>
              <a:t>peração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516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virgula.uol.com.br/2015/11/a380-855x4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6" y="1186023"/>
            <a:ext cx="5653741" cy="31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0" y="724358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 AI... É GRANDE OU NÃO É??</a:t>
            </a:r>
            <a:endParaRPr lang="pt-BR" sz="2400" dirty="0"/>
          </a:p>
        </p:txBody>
      </p:sp>
      <p:pic>
        <p:nvPicPr>
          <p:cNvPr id="1026" name="Picture 2" descr="Image result for an 225 comparis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666" y="1186023"/>
            <a:ext cx="5795072" cy="557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6253" y="6117109"/>
            <a:ext cx="5824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Esse aí do lado é o maior avião de carga do mundo (An-225). Pode levar aproximadamente 250.000 kg de carga!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6252" y="4498552"/>
            <a:ext cx="56390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Comparação do A-380 (avião de passageiros com maior capacidade do mundo) com um B-737 da Gol.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016843" y="6491416"/>
            <a:ext cx="799070" cy="189470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6200000">
            <a:off x="5242702" y="4724923"/>
            <a:ext cx="540940" cy="193588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3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98030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Movimento de um dia no aeroporto de Dubai... Dá uma olhada.</a:t>
            </a:r>
            <a:endParaRPr lang="pt-BR" sz="2400" dirty="0"/>
          </a:p>
        </p:txBody>
      </p:sp>
      <p:sp>
        <p:nvSpPr>
          <p:cNvPr id="2" name="Retângulo 1"/>
          <p:cNvSpPr/>
          <p:nvPr/>
        </p:nvSpPr>
        <p:spPr>
          <a:xfrm>
            <a:off x="90617" y="1631093"/>
            <a:ext cx="8081318" cy="511981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Botão de ação: Avançar ou Próximo 2">
            <a:hlinkClick r:id="rId2" highlightClick="1"/>
          </p:cNvPr>
          <p:cNvSpPr/>
          <p:nvPr/>
        </p:nvSpPr>
        <p:spPr>
          <a:xfrm>
            <a:off x="3546389" y="4324865"/>
            <a:ext cx="1169773" cy="112034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377881" y="1631093"/>
            <a:ext cx="3632887" cy="47089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/>
              <a:t>Atualmente é o aeroporto mais movimentado do mundo;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Movimenta mais de 80 milhões de passageiros anualmente. São Paulo movimenta aproximadamente 40 milhões;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 média de voos é de 979 por dia!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A média de passageiros é de 193.000 por dia!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20129" y="2777524"/>
            <a:ext cx="7422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DÁ UM CLIQUE NO BOTÃO PARA VER O VÍDEO DE 1 DIA DE ATIVIDADES NO AEROPORTO DE DUBAI REDUZIDO PARA MENOS DE 40 SEGUNDOS!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647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T R A N S P O R T E S</a:t>
            </a:r>
            <a:endParaRPr lang="pt-BR" sz="4000" b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0" y="69575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593118"/>
            <a:ext cx="12192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300" dirty="0" smtClean="0"/>
              <a:t>Animação representando o fluxo aéreo mundial em 24 horas... </a:t>
            </a:r>
          </a:p>
          <a:p>
            <a:pPr algn="ctr">
              <a:lnSpc>
                <a:spcPct val="150000"/>
              </a:lnSpc>
            </a:pPr>
            <a:r>
              <a:rPr lang="pt-BR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GLOBALIZAÇÃO NÃO É UNIFORME</a:t>
            </a:r>
            <a:r>
              <a:rPr lang="pt-BR" sz="2300" dirty="0" smtClean="0"/>
              <a:t>! É MAIS INTENSA EM ALGUNS LUGARES E MENOS EM OUTROS!</a:t>
            </a:r>
            <a:endParaRPr lang="pt-BR" sz="2300" dirty="0"/>
          </a:p>
        </p:txBody>
      </p:sp>
      <p:sp>
        <p:nvSpPr>
          <p:cNvPr id="2" name="Retângulo 1"/>
          <p:cNvSpPr/>
          <p:nvPr/>
        </p:nvSpPr>
        <p:spPr>
          <a:xfrm>
            <a:off x="148281" y="1911177"/>
            <a:ext cx="6697362" cy="481913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Botão de ação: Avançar ou Próximo 2">
            <a:hlinkClick r:id="rId2" highlightClick="1"/>
          </p:cNvPr>
          <p:cNvSpPr/>
          <p:nvPr/>
        </p:nvSpPr>
        <p:spPr>
          <a:xfrm>
            <a:off x="2965621" y="4522572"/>
            <a:ext cx="1062681" cy="104620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0129" y="2777524"/>
            <a:ext cx="6063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DÁ UM CLIQUE NO BOTÃO PARA A ANIMAÇÃO COM A MOVIMENTAÇÃO DIRÁRIA DE VOOS AO REDOR DO PLANETA.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903308" y="1795847"/>
            <a:ext cx="5198075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000" dirty="0" smtClean="0"/>
              <a:t>Percebe-se pela animação ao lado que existem locais do planeta com trafego mais intenso de aeronaves;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Essa diferença faz com que determinados locais sejam menos conectados e, consequentemente, tenham menos trocas de pessoas e mercadorias;</a:t>
            </a:r>
            <a:endParaRPr lang="pt-BR" sz="2000" dirty="0"/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Os lugares com maior quantidade de tráfego aéreo estão mais inseridos na globalização do que outros, que mal recebem um voo por dia;</a:t>
            </a:r>
          </a:p>
          <a:p>
            <a:pPr marL="285750" indent="-285750">
              <a:buFontTx/>
              <a:buChar char="-"/>
            </a:pPr>
            <a:endParaRPr lang="pt-BR" sz="2000" dirty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Essa mesma relação pode ser feita para qualquer outra atividade como, por exemplo: telefonia, saúde, internet, tecnologia, etc.</a:t>
            </a:r>
          </a:p>
        </p:txBody>
      </p:sp>
    </p:spTree>
    <p:extLst>
      <p:ext uri="{BB962C8B-B14F-4D97-AF65-F5344CB8AC3E}">
        <p14:creationId xmlns:p14="http://schemas.microsoft.com/office/powerpoint/2010/main" val="124630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1969</Words>
  <Application>Microsoft Office PowerPoint</Application>
  <PresentationFormat>Widescreen</PresentationFormat>
  <Paragraphs>236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helvetica neue</vt:lpstr>
      <vt:lpstr>inherit</vt:lpstr>
      <vt:lpstr>NewsGothicMt</vt:lpstr>
      <vt:lpstr>Wingdings</vt:lpstr>
      <vt:lpstr>Tema do Office</vt:lpstr>
      <vt:lpstr>G L O B A L I Z A Ç Ã 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 L O B A L I Z A Ç Ã 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CONSUMISMO E DANO AMBIENTAL</dc:title>
  <dc:creator>Felipe Costa</dc:creator>
  <cp:lastModifiedBy>Felipe Costa</cp:lastModifiedBy>
  <cp:revision>107</cp:revision>
  <dcterms:created xsi:type="dcterms:W3CDTF">2016-04-04T01:57:30Z</dcterms:created>
  <dcterms:modified xsi:type="dcterms:W3CDTF">2020-09-30T01:02:56Z</dcterms:modified>
</cp:coreProperties>
</file>